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ink/ink33.xml" ContentType="application/inkml+xml"/>
  <Override PartName="/ppt/notesSlides/notesSlide18.xml" ContentType="application/vnd.openxmlformats-officedocument.presentationml.notesSlide+xml"/>
  <Override PartName="/ppt/ink/ink34.xml" ContentType="application/inkml+xml"/>
  <Override PartName="/ppt/ink/ink35.xml" ContentType="application/inkml+xml"/>
  <Override PartName="/ppt/ink/ink36.xml" ContentType="application/inkml+xml"/>
  <Override PartName="/ppt/notesSlides/notesSlide19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66"/>
  </p:notesMasterIdLst>
  <p:sldIdLst>
    <p:sldId id="954" r:id="rId2"/>
    <p:sldId id="304" r:id="rId3"/>
    <p:sldId id="305" r:id="rId4"/>
    <p:sldId id="306" r:id="rId5"/>
    <p:sldId id="285" r:id="rId6"/>
    <p:sldId id="287" r:id="rId7"/>
    <p:sldId id="286" r:id="rId8"/>
    <p:sldId id="353" r:id="rId9"/>
    <p:sldId id="291" r:id="rId10"/>
    <p:sldId id="288" r:id="rId11"/>
    <p:sldId id="289" r:id="rId12"/>
    <p:sldId id="293" r:id="rId13"/>
    <p:sldId id="295" r:id="rId14"/>
    <p:sldId id="354" r:id="rId15"/>
    <p:sldId id="358" r:id="rId16"/>
    <p:sldId id="296" r:id="rId17"/>
    <p:sldId id="298" r:id="rId18"/>
    <p:sldId id="299" r:id="rId19"/>
    <p:sldId id="300" r:id="rId20"/>
    <p:sldId id="301" r:id="rId21"/>
    <p:sldId id="302" r:id="rId22"/>
    <p:sldId id="303" r:id="rId23"/>
    <p:sldId id="297" r:id="rId24"/>
    <p:sldId id="355" r:id="rId25"/>
    <p:sldId id="308" r:id="rId26"/>
    <p:sldId id="312" r:id="rId27"/>
    <p:sldId id="310" r:id="rId28"/>
    <p:sldId id="311" r:id="rId29"/>
    <p:sldId id="314" r:id="rId30"/>
    <p:sldId id="315" r:id="rId31"/>
    <p:sldId id="316" r:id="rId32"/>
    <p:sldId id="317" r:id="rId33"/>
    <p:sldId id="357" r:id="rId34"/>
    <p:sldId id="359" r:id="rId35"/>
    <p:sldId id="367" r:id="rId36"/>
    <p:sldId id="356" r:id="rId37"/>
    <p:sldId id="319" r:id="rId38"/>
    <p:sldId id="322" r:id="rId39"/>
    <p:sldId id="323" r:id="rId40"/>
    <p:sldId id="324" r:id="rId41"/>
    <p:sldId id="325" r:id="rId42"/>
    <p:sldId id="326" r:id="rId43"/>
    <p:sldId id="361" r:id="rId44"/>
    <p:sldId id="362" r:id="rId45"/>
    <p:sldId id="327" r:id="rId46"/>
    <p:sldId id="328" r:id="rId47"/>
    <p:sldId id="329" r:id="rId48"/>
    <p:sldId id="330" r:id="rId49"/>
    <p:sldId id="335" r:id="rId50"/>
    <p:sldId id="334" r:id="rId51"/>
    <p:sldId id="331" r:id="rId52"/>
    <p:sldId id="332" r:id="rId53"/>
    <p:sldId id="333" r:id="rId54"/>
    <p:sldId id="363" r:id="rId55"/>
    <p:sldId id="336" r:id="rId56"/>
    <p:sldId id="337" r:id="rId57"/>
    <p:sldId id="369" r:id="rId58"/>
    <p:sldId id="364" r:id="rId59"/>
    <p:sldId id="368" r:id="rId60"/>
    <p:sldId id="366" r:id="rId61"/>
    <p:sldId id="365" r:id="rId62"/>
    <p:sldId id="352" r:id="rId63"/>
    <p:sldId id="360" r:id="rId64"/>
    <p:sldId id="269" r:id="rId6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73" autoAdjust="0"/>
    <p:restoredTop sz="88047" autoAdjust="0"/>
  </p:normalViewPr>
  <p:slideViewPr>
    <p:cSldViewPr snapToGrid="0">
      <p:cViewPr varScale="1">
        <p:scale>
          <a:sx n="97" d="100"/>
          <a:sy n="97" d="100"/>
        </p:scale>
        <p:origin x="78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01:41:38.80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24575,'1'15'0,"1"0"0,1-1 0,0 1 0,8 20 0,-1-1 0,140 436 0,-145-459 0,0 0 0,0 0 0,1 0 0,1-1 0,12 16 0,-18-25 0,0 1 0,0-1 0,0 0 0,1 1 0,-1-1 0,0 0 0,1 0 0,-1 0 0,1 0 0,0 0 0,-1 0 0,1 0 0,-1 0 0,1-1 0,0 1 0,0 0 0,0-1 0,-1 0 0,1 1 0,0-1 0,0 0 0,0 0 0,0 0 0,-1 0 0,1 0 0,0-1 0,0 1 0,0-1 0,-1 1 0,1-1 0,0 1 0,-1-1 0,1 0 0,0 0 0,-1 0 0,1 0 0,-1 0 0,1 0 0,-1 0 0,0-1 0,1 1 0,-1 0 0,0-1 0,0 1 0,2-4 0,68-94 0,64-119 0,-85 141-45,-36 58-120,0-1 0,-2-1 0,0 0 0,-1-1 0,-1 0 0,-1 0 0,6-27 0,-12 31-6661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01:41:50.96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78 24575,'7'0'0,"6"0"0,8-4 0,8 0 0,5-4 0,2-1 0,-3 2 0,1 2 0,-2 1 0,-3-2 0,-2 1 0,-3 0 0,-1 1 0,2-2 0,4 1 0,-3 0-8191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01:41:52.23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24575,'2'67'0,"3"1"0,2-1 0,23 92 0,-20-99-35,-3 0 0,-2 1 0,-6 101-1,0-62-1188,1-81-5602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01:41:53.25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43 24575,'50'0'0,"17"1"0,127-16 0,-36-12-1365,-142 25-5461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01:41:55.32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24575,'4'0'0,"8"0"0,9 0 0,5 0 0,1 0 0,0 0 0,-1 0 0,-5 0-8191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01:41:56.16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24 0 24575,'-1'1'0,"0"-1"0,0 0 0,0 1 0,0-1 0,0 1 0,0 0 0,0-1 0,1 1 0,-1 0 0,0-1 0,0 1 0,0 0 0,1 0 0,-1 0 0,1 0 0,-1 0 0,0-1 0,1 1 0,0 0 0,-1 0 0,1 0 0,-1 0 0,1 1 0,0-1 0,0 0 0,0 0 0,0 0 0,0 1 0,-4 37 0,4-33 0,-2 319 66,3-166-1497,-1-142-5395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01:41:57.07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22 24575,'3'0'0,"6"0"0,4-4 0,7-1 0,4 1 0,1 0 0,1 1 0,-5 1-8191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01:41:57.99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24575,'4'0'0,"5"0"0,4 0 0,3 0 0,4 0 0,1 0 0,0 0 0,2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01:41:59.62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24575,'4'0'0,"8"0"0,10 0 0,7 0 0,7 0 0,4 0 0,3 0 0,-3 0 0,-4 0 0,-1 0 0,0 0 0,-2 0 0,-2 0 0,-8 0-8191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01:42:00.61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19 24575,'118'2'0,"132"-4"0,-139-14-1365,-88 14-5461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01:42:02.89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 1 24575,'6'17'0,"4"0"0,30 21 0,17 31 0,-47 590 0,-23-324 0,13 89-1365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01:41:40.04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249 0 24575,'-33'39'0,"2"1"0,1 2 0,2 1 0,-24 49 0,37-61 0,2 0 0,1 0 0,1 1 0,-9 49 0,18-73 0,1 0 0,1 0 0,0 0 0,0 0 0,1 0 0,-1 0 0,2 0 0,-1 0 0,1 0 0,0 0 0,1 0 0,0-1 0,0 1 0,1-1 0,0 0 0,9 13 0,-9-15 0,0 1 0,1 0 0,0-1 0,0 0 0,1 0 0,-1 0 0,1-1 0,0 1 0,0-2 0,0 1 0,1-1 0,-1 0 0,1 0 0,0 0 0,0-1 0,0 0 0,0-1 0,14 2 0,-6-2-105,14 0-210,0-1 0,0-1 0,38-7 0,-49 3-6511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01:42:05.90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1 110 24575,'8'-7'0,"0"2"0,1-1 0,0 1 0,0 0 0,1 1 0,-1 0 0,13-4 0,17-7 0,-18 6 0,2 0 0,-1 2 0,1 0 0,0 1 0,1 2 0,-1 0 0,1 2 0,0 0 0,-1 2 0,1 0 0,0 2 0,0 0 0,-1 2 0,41 11 0,-55-11 0,-1 0 0,0 1 0,0-1 0,0 1 0,0 1 0,-1 0 0,0 0 0,0 0 0,-1 1 0,0 0 0,0 0 0,0 0 0,-1 1 0,0 0 0,-1 0 0,0 0 0,5 12 0,-4-7 0,-1 0 0,0 0 0,-1 0 0,0 0 0,-1 1 0,-1-1 0,0 1 0,-1-1 0,0 1 0,-1-1 0,-3 18 0,1-20 0,-1 0 0,0 0 0,0 0 0,-1-1 0,0 1 0,-1-1 0,0-1 0,-15 19 0,-6 1 0,-38 33 0,43-42 0,-14 9 0,-1-1 0,-1-2 0,-51 27 0,61-37 0,18-10 0,-1 0 0,-1 0 0,1-1 0,0-1 0,-1 0 0,0 0 0,0-1 0,0-1 0,-1 0 0,1 0 0,-24-1 0,32-1 0,-29-1 0,26-2 0,20-2 0,46-10 0,147-41 0,-191 52 0,0 0 0,0 1 0,1 1 0,-1 0 0,1 1 0,0 1 0,-1 0 0,1 2 0,-1-1 0,1 2 0,15 4 0,-15-1 0,0 2 0,0 0 0,0 1 0,-1 0 0,0 1 0,21 20 0,-27-22 0,-1 0 0,1 1 0,-1 0 0,-1 1 0,0-1 0,0 1 0,-1 1 0,0-1 0,-1 1 0,7 19 0,-4 4 0,-2 0 0,-1 0 0,1 39 0,-7 108 0,-1-76 0,2 282-1365,0-372-5461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2T06:20:07.39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164 1 24575,'0'36'0,"1"20"0,-3-1 0,-13 91 0,7-98 0,0 63 0,5-60 0,-10 55 0,-14 26 0,4-21 0,-10 113 0,30-185 0,-12 112 0,6-69 0,3 1 0,8 119 0,1-60 0,-3-102 0,-2-5 0,2-1 0,2 0 0,1 0 0,1 0 0,2 0 0,12 38 0,3-9 0,-12-32 0,1 0 0,2-1 0,26 49 0,-32-70 0,1 0 0,1-1 0,0 1 0,0-1 0,0-1 0,1 0 0,0 0 0,0 0 0,1-1 0,0-1 0,0 1 0,15 4 0,14 3 0,0-1 0,46 7 0,-34-8 0,86 30 0,-104-31 0,1-2 0,43 5 0,-36-6 0,199 18 0,-173-18 0,2-2 0,84-7 0,60 3 0,-116 12 0,-61-7 0,58 2 0,1039-9 0,-1086-3-1365,-30-2-5461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2T06:20:09.08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24575,'13'20'0,"1"0"0,0-1 0,2-1 0,0-1 0,1 0 0,22 17 0,25 26 0,-39-38 0,-21-20 0,-1 0 0,0 1 0,0 0 0,1 0 0,-2 0 0,1 0 0,0 0 0,-1 0 0,1 1 0,-1-1 0,0 1 0,0 0 0,0 0 0,-1-1 0,2 7 0,0 4 0,0 0 0,-1 1 0,-1-1 0,-1 0 0,0 0 0,0 1 0,-2-1 0,0 0 0,0 0 0,-1 0 0,-1 0 0,0-1 0,-1 1 0,-1-1 0,0 0 0,-1-1 0,-15 23 0,-14 12-341,-1-2 0,-3-1-1,-48 40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2T06:25:55.54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24575,'0'1378'0,"1"-1345"0,3 0 0,7 35 0,-2-17 0,-4-29 0,1 0 0,1 0 0,17 35 0,10 36 0,-23-52 0,1 0 0,3-2 0,23 50 0,-13-42 0,34 93 0,-52-123 0,1 0 0,1-1 0,1 0 0,0 0 0,18 19 0,-7-7 0,-7-11 0,1-1 0,18 17 0,4 4 0,-22-23 0,0-1 0,1-1 0,33 19 0,6 6 0,-31-22 0,0 0 0,1-2 0,0-1 0,28 8 0,6 4 0,38 11 0,-63-25 0,43 21 0,-58-24 0,0-1 0,0-1 0,1-1 0,0 0 0,31 1 0,2 2 0,129 28 0,-125-23 0,-36-7 0,1-1 0,35 2 0,-26-4 0,45 9 0,-44-5 0,46 2 0,845-6 0,-448-5 0,-456 2 0,1-1 0,36-8 0,-35 5 0,0 1 0,26-1 0,324 5-1365,-349 0-5461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2T06:25:58.50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65 0 24575,'7'3'0,"0"-1"0,0 1 0,0 0 0,0 0 0,0 1 0,-1 0 0,9 7 0,-10-8 0,130 106 0,-97-83 0,-18-13 0,0 0 0,-2 1 0,1 2 0,-2-1 0,24 29 0,-38-40 0,0-1 0,-1 2 0,1-1 0,-1 0 0,0 0 0,-1 1 0,1-1 0,-1 1 0,1 0 0,-1-1 0,-1 1 0,1 0 0,-1 0 0,0 0 0,0-1 0,0 1 0,0 0 0,-1 0 0,0 0 0,0-1 0,0 1 0,-1-1 0,0 1 0,1-1 0,-2 1 0,1-1 0,-4 6 0,-8 10 0,-1-1 0,-1-1 0,0 0 0,-27 21 0,2 1 0,-6 4 0,30-29 0,1 0 0,-16 19 0,17-17 9,-2-2-1,1 1 0,-2-2 1,-31 20-1,-6 5-1415,39-25-5419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2T06:26:05.8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2885 81 24575,'-56'-3'0,"0"-3"0,-70-16 0,88 15 0,-37-10 0,45 9 0,1 2 0,-1 1 0,-39-2 0,-587 7 0,283 2 0,327 2 0,0 1 0,1 3 0,-63 18 0,107-26 0,-31 12 0,0 0 0,1 3 0,0 0 0,-41 29 0,61-37 0,-54 33 0,3 3 0,1 3 0,-79 78 0,85-53 0,16-18 0,16-22 0,-32 55 0,22-31 0,7-7 0,1 0 0,4 2 0,1 1 0,-22 90 0,33-111 0,-1 0 0,-2 0 0,-17 30 0,14-30 0,-20 56 0,9-13 0,15-46 0,-13 55 0,-5 102 0,18-111 0,6-45 0,1-1 0,-1 30 0,7 447 0,-1-486 0,1-1 0,1 0 0,0 0 0,1-1 0,9 23 0,-7-21 0,0 0 0,-1 1 0,-1 0 0,2 20 0,-5-13-1365,-1-3-5461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2T06:26:07.9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0 208 24575,'11'1'0,"0"1"0,0 0 0,0 0 0,-1 1 0,1 0 0,-1 1 0,0 0 0,0 1 0,0 0 0,0 0 0,13 11 0,-8-6 0,-1-1 0,2-1 0,25 10 0,6-5 0,-35-11 0,-1 1 0,1 0 0,-1 1 0,0 1 0,0 0 0,0 0 0,17 11 0,-23-11 0,12 8 0,1 0 0,31 17 0,-48-30 0,0 0 0,0 1 0,0-1 0,0 0 0,0 0 0,0 0 0,0 0 0,0 0 0,0 0 0,0 0 0,0 0 0,0-1 0,0 1 0,0 0 0,0 0 0,0-1 0,-1 1 0,1-1 0,0 1 0,0-1 0,0 1 0,0-1 0,-1 1 0,1-1 0,0 0 0,0 0 0,-1 1 0,1-1 0,-1 0 0,1 0 0,-1 0 0,1 1 0,0-3 0,18-40 0,-8 17 0,0 11 0,0 0 0,0 1 0,1 0 0,1 1 0,1 0 0,-1 1 0,2 1 0,23-15 0,10-1 0,77-33 0,-42 29 0,-58 23 0,0-2 0,-1 0 0,42-25 0,-29 16-1365,-20 13-5461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2T06:26:12.9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3467 109 24575,'-2'-2'0,"0"0"0,1 1 0,-1-1 0,0 0 0,0 1 0,0-1 0,0 1 0,0-1 0,0 1 0,0 0 0,-1 0 0,1 0 0,0 0 0,-1 0 0,1 1 0,-5-1 0,-1-2 0,-13-4 0,0 1 0,0 0 0,0 2 0,-42-3 0,-90 7 0,106 2 0,-1-2 0,-71-10 0,9-2 0,-1 4 0,-149 9 0,91 2 0,119-3 0,0-2 0,-65-12 0,46 6 0,-1 3 0,-128 6 0,72 1 0,76-2 0,-184 6 0,191-3 0,0 3 0,0 1 0,-56 18 0,30-3 0,8-4 0,1 2 0,-104 51 0,75-25 0,61-35 0,0 3 0,2 0 0,0 1 0,0 2 0,2 1 0,-43 39 0,30-15 0,2 1 0,1 2 0,3 1 0,2 1 0,2 2 0,2 1 0,2 1 0,3 0 0,-22 84 0,20-49 0,4-22 0,-10 77 0,19-84 0,2-7 0,-2 79 0,10 930 0,0-1039 0,1 1 0,8 33 0,-6-32 0,0 0 0,1 23 0,-5-19-1365,0-4-5461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2T06:26:15.0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43 24575,'2'1'0,"1"1"0,-1 0 0,1 0 0,-1 0 0,1 0 0,-1 0 0,0 0 0,0 1 0,0-1 0,0 1 0,-1-1 0,3 4 0,5 6 0,187 222 0,-182-218 0,1-1 0,0-1 0,1 0 0,1-1 0,0 0 0,0-2 0,2 0 0,-1-1 0,1-1 0,0 0 0,1-2 0,0 0 0,31 6 0,-47-13 0,1 0 0,-1 0 0,0 0 0,1-1 0,-1 0 0,1 0 0,-1 0 0,0 0 0,0-1 0,0 1 0,0-1 0,0 0 0,0 0 0,0-1 0,0 1 0,-1-1 0,0 0 0,1 0 0,-1 0 0,0 0 0,0 0 0,-1-1 0,1 0 0,3-6 0,7-11 0,-1-1 0,-1 0 0,9-26 0,-18 41 0,5-10 0,-1 0 0,2 0 0,0 0 0,2 1 0,-1 0 0,2 1 0,0 0 0,1 1 0,0 0 0,1 1 0,0 0 0,24-16 0,4 4-682,77-34-1,-96 49-6143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2T06:26:16.4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24575,'0'4'0,"0"7"0,0 5 0,0 4 0,0 4 0,0 2 0,0 1 0,0 1 0,0 0 0,0-1 0,0 0 0,0 0 0,0 0 0,0-5-8191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01:41:41.83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356 1 24575,'-9'1'0,"0"1"0,1 0 0,-1 0 0,1 1 0,-1 0 0,-12 7 0,-8 2 0,11-5 0,-8 2 0,1 1 0,0 1 0,-29 17 0,46-23 0,1 0 0,0 1 0,0-1 0,1 2 0,-1-1 0,2 0 0,-1 1 0,1 0 0,0 1 0,0-1 0,1 1 0,-1 0 0,2 0 0,-4 9 0,4-8 0,-1 0 0,1 1 0,1-1 0,0 1 0,0 0 0,1-1 0,0 1 0,1 0 0,0 0 0,0 0 0,1 0 0,1-1 0,-1 1 0,2 0 0,-1-1 0,1 0 0,1 1 0,-1-1 0,2 0 0,5 10 0,-6-12 0,0 0 0,1 0 0,-1 0 0,1 0 0,1-1 0,-1 0 0,1 0 0,0 0 0,0-1 0,1 0 0,-1 0 0,1 0 0,1-1 0,-1 0 0,11 4 0,6 3 0,-10-4 0,0 0 0,1 0 0,0-2 0,0 0 0,0 0 0,0-2 0,1 0 0,25 2 0,9-6-1365,-29 1-5461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2T06:26:17.6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54 314 24575,'-5'0'0,"-1"-4"0,1-7 0,0-5 0,-3 0 0,0-2 0,2-3 0,1-1 0,2-3 0,1 0 0,1-2 0,1 1 0,0-1 0,1 0 0,-1 0 0,0 5-8191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6T07:17:26.9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 1195 24575,'-4'-106'0,"-1"0"0,5 83 0,1-1 0,1 1 0,2 0 0,0 0 0,1 0 0,14-37 0,8-4 0,24-30 0,4 10 0,-3 13 0,-35 47 0,1 1 0,1 1 0,1 1 0,1 0 0,29-20 0,-17 14 0,-20 15 0,28-18 0,137-75 0,-158 95 0,0 0 0,1 1 0,0 2 0,27-8 0,-19 7 0,37-17 0,-39 14 0,1 1 0,0 1 0,1 1 0,0 2 0,0 1 0,0 1 0,0 1 0,35 2 0,136-3 0,-178 5 0,1 1 0,37 9 0,11 1 0,-56-10 0,0 1 0,0 1 0,0 1 0,-1 0 0,0 0 0,19 11 0,77 52 0,-33-4 0,-55-44 0,105 76 0,-113-84 0,0 0 0,-2 1 0,23 28 0,-24-21 0,-1 1 0,0 0 0,-2 0 0,8 29 0,4 13 0,-4-3 0,-4-8 0,-1-14 0,6 44 0,-1-1 0,3 32 0,-3-13 0,-14-87-18,-1-1-1,0 1 0,-1 18 1,-1-11-1273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6T07:17:31.3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49 24575,'4'1'0,"0"0"0,-1 0 0,1 1 0,0-1 0,-1 1 0,1 0 0,-1 0 0,1 0 0,-1 1 0,0-1 0,0 1 0,0 0 0,0 0 0,3 4 0,19 16 0,22 7 0,-20-11 0,31 15 0,-57-34 0,0 0 0,0 0 0,0 0 0,0 0 0,0 0 0,0 0 0,-1 0 0,1 0 0,0 0 0,0 0 0,0-1 0,0 1 0,0 0 0,0-1 0,-1 1 0,1-1 0,0 1 0,0-1 0,-1 1 0,1-1 0,0 1 0,-1-1 0,2-1 0,19-21 0,-15 16 0,5-4 0,1 1 0,0 1 0,24-14 0,-6 4 0,75-61-1365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6T07:17:37.0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 24575,'3'0'0,"-1"0"0,1 0 0,-1 1 0,1 0 0,-1-1 0,0 1 0,1 0 0,-1 0 0,0 0 0,0 0 0,1 1 0,-1-1 0,3 3 0,25 26 0,-25-24 0,1 0 0,-1 0 0,10 7 0,-5-6 0,-1 1 0,-1 1 0,0-1 0,11 16 0,-8-6 0,-10-15 0,1 0 0,-1 0 0,1-1 0,0 1 0,0 0 0,0-1 0,0 0 0,4 4 0,-4-7 0,0 0 0,-1 0 0,1 0 0,0 0 0,0-1 0,-1 1 0,1-1 0,-1 1 0,1-1 0,-1 0 0,1 1 0,0-4 0,1 2 0,4-6 0,4-4 0,-1 1 0,17-14 0,0 6 0,-18 14 0,-1-1 0,1 1 0,12-14 0,-14 13-50,0 0 0,0 0 0,13-7 0,-10 6-1115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6T07:17:26.9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 1195 24575,'-4'-106'0,"-1"0"0,5 83 0,1-1 0,1 1 0,2 0 0,0 0 0,1 0 0,14-37 0,8-4 0,24-30 0,4 10 0,-3 13 0,-35 47 0,1 1 0,1 1 0,1 1 0,1 0 0,29-20 0,-17 14 0,-20 15 0,28-18 0,137-75 0,-158 95 0,0 0 0,1 1 0,0 2 0,27-8 0,-19 7 0,37-17 0,-39 14 0,1 1 0,0 1 0,1 1 0,0 2 0,0 1 0,0 1 0,0 1 0,35 2 0,136-3 0,-178 5 0,1 1 0,37 9 0,11 1 0,-56-10 0,0 1 0,0 1 0,0 1 0,-1 0 0,0 0 0,19 11 0,77 52 0,-33-4 0,-55-44 0,105 76 0,-113-84 0,0 0 0,-2 1 0,23 28 0,-24-21 0,-1 1 0,0 0 0,-2 0 0,8 29 0,4 13 0,-4-3 0,-4-8 0,-1-14 0,6 44 0,-1-1 0,3 32 0,-3-13 0,-14-87-18,-1-1-1,0 1 0,-1 18 1,-1-11-1273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6T07:17:31.3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49 24575,'4'1'0,"0"0"0,-1 0 0,1 1 0,0-1 0,-1 1 0,1 0 0,-1 0 0,1 0 0,-1 1 0,0-1 0,0 1 0,0 0 0,0 0 0,3 4 0,19 16 0,22 7 0,-20-11 0,31 15 0,-57-34 0,0 0 0,0 0 0,0 0 0,0 0 0,0 0 0,0 0 0,-1 0 0,1 0 0,0 0 0,0 0 0,0-1 0,0 1 0,0 0 0,0-1 0,-1 1 0,1-1 0,0 1 0,0-1 0,-1 1 0,1-1 0,0 1 0,-1-1 0,2-1 0,19-21 0,-15 16 0,5-4 0,1 1 0,0 1 0,24-14 0,-6 4 0,75-61-1365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6T07:17:37.0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 24575,'3'0'0,"-1"0"0,1 0 0,-1 1 0,1 0 0,-1-1 0,0 1 0,1 0 0,-1 0 0,0 0 0,0 0 0,1 1 0,-1-1 0,3 3 0,25 26 0,-25-24 0,1 0 0,-1 0 0,10 7 0,-5-6 0,-1 1 0,-1 1 0,0-1 0,11 16 0,-8-6 0,-10-15 0,1 0 0,-1 0 0,1-1 0,0 1 0,0 0 0,0-1 0,0 0 0,4 4 0,-4-7 0,0 0 0,-1 0 0,1 0 0,0 0 0,0-1 0,-1 1 0,1-1 0,-1 1 0,1-1 0,-1 0 0,1 1 0,0-4 0,1 2 0,4-6 0,4-4 0,-1 1 0,17-14 0,0 6 0,-18 14 0,-1-1 0,1 1 0,12-14 0,-14 13-50,0 0 0,0 0 0,13-7 0,-10 6-1115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08:06:51.4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3229 24575,'2197'0'0,"-2143"-2"0,71-13 0,36-3 0,-102 15 0,-1-4 0,0-1 0,70-21 0,-35-5 0,-62 22 0,38-11 0,1 7 0,39-11 0,-93 22 0,0-1 0,-1-1 0,0 0 0,26-17 0,-24 14 0,1 0 0,35-14 0,7-3 0,93-68 0,-126 80 0,-2-1 0,0-1 0,0-2 0,-2 0 0,0-1 0,-2-2 0,0 0 0,33-46 0,-39 46 0,22-22 0,-22 28 0,-2 0 0,22-36 0,-20 27 0,32-41 0,-37 51 0,-1 0 0,16-32 0,7-14 0,-10 25 0,-1-2 0,19-47 0,19-46 0,29-82 0,-78 180 0,-3-2 0,0 1 0,1-50 0,9-32 0,-2 23 0,-6 42 0,2-61 0,7-34 0,-11 102 0,4-78 0,-10 95 0,1 0 0,7-31 0,-8 56 0,3-37 0,-1 0 0,-4-66 0,-1 29 0,3 10 0,-3-75 0,-6 89 0,4 38 0,2 0 0,-2-20 0,5-121-1365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08:31:39.20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35 24575,'32'-1'0,"-17"0"0,0 1 0,0 0 0,0 1 0,-1 1 0,22 5 0,-32-6 0,-1 0 0,1 1 0,0-1 0,-1 1 0,1 0 0,-1 0 0,0 1 0,1-1 0,-1 0 0,0 1 0,-1 0 0,1 0 0,0 0 0,-1 0 0,1 0 0,-1 1 0,0-1 0,0 1 0,-1-1 0,1 1 0,-1 0 0,0-1 0,0 1 0,0 0 0,1 5 0,1 20 0,-1 0 0,-4 58 0,-1-20 0,2-50 0,0 1 0,-2-1 0,0 0 0,-1 0 0,-1 0 0,0 0 0,-11 20 0,5-1 0,0 0 0,3 1 0,-6 56 0,13-88 0,-1 9 0,0 0 0,1 0 0,2 26 0,-1-36 0,1 0 0,-1-1 0,1 1 0,0 0 0,0 0 0,1-1 0,-1 1 0,1-1 0,-1 1 0,1-1 0,0 1 0,1-1 0,-1 0 0,0 0 0,1 0 0,0-1 0,0 1 0,5 4 0,2-1 0,0 0 0,1-1 0,0 0 0,0-1 0,0 0 0,0 0 0,1-1 0,-1-1 0,1 0 0,0-1 0,-1 0 0,1 0 0,15-2 0,41 0 0,34 0 0,-98 0 0,-1 1 0,0-1 0,0 0 0,1 0 0,-1 0 0,0 0 0,0-1 0,0 1 0,0-1 0,0 0 0,-1 0 0,1 0 0,0 0 0,-1 0 0,0-1 0,1 1 0,-1-1 0,0 1 0,0-1 0,-1 0 0,4-5 0,1-6 0,1-1 0,-2 0 0,6-22 0,-4 12 0,6-25 0,11-99 0,-20 115 0,1-26 0,-5-99 0,-2 65 0,2-97-1365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08:31:43.46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332 38 24575,'-3'-3'0,"1"0"0,-1 0 0,0 1 0,0-1 0,0 1 0,0-1 0,0 1 0,0 0 0,-1 0 0,1 1 0,-1-1 0,0 1 0,1-1 0,-1 1 0,0 0 0,0 1 0,0-1 0,-4 1 0,-8-2 0,-1 1 0,1 0 0,-1 2 0,-22 3 0,33-3 0,1 0 0,0 0 0,0 1 0,-1 0 0,1 0 0,0 1 0,1-1 0,-1 1 0,0 0 0,1 0 0,0 1 0,-1-1 0,1 1 0,1 0 0,-1 0 0,0 0 0,-2 5 0,-1 2 0,0-1 0,1 1 0,0 0 0,1 0 0,0 0 0,0 1 0,2 0 0,-1 0 0,2 0 0,-1 0 0,2 0 0,-1 21 0,2-27 0,0 3 0,0 0 0,1 1 0,2 11 0,-2-18 0,0 1 0,1 0 0,-1 0 0,1 0 0,0-1 0,0 1 0,0-1 0,0 0 0,1 1 0,4 3 0,0 1 0,1 0 0,1 0 0,-1-1 0,1 0 0,0 0 0,1-1 0,-1-1 0,1 1 0,1-2 0,-1 1 0,19 4 0,-8-5 0,0 0 0,0-2 0,40 0 0,7 0 0,-66-2 0,1 0 0,-1 0 0,0 1 0,1-1 0,-1 1 0,0-1 0,0 1 0,1 0 0,-1 0 0,0 0 0,0 0 0,0 1 0,0-1 0,-1 0 0,1 1 0,0-1 0,0 1 0,-1 0 0,1 0 0,-1-1 0,1 1 0,-1 0 0,0 0 0,0 0 0,0 1 0,0-1 0,0 0 0,-1 0 0,2 5 0,0 4 0,-1 1 0,-1 0 0,1-1 0,-4 24 0,1-5 0,3 20 0,0-33 0,0 0 0,-2 1 0,0-1 0,-3 18 0,2-31 0,0 1 0,0-1 0,0 0 0,-1 0 0,1 0 0,-1 0 0,0 0 0,0-1 0,-1 1 0,1-1 0,-1 0 0,1 1 0,-1-2 0,0 1 0,0 0 0,0-1 0,-1 0 0,1 0 0,-6 2 0,-2 0 0,-1 1 0,1-2 0,-1 0 0,0 0 0,-24 1 0,-42 4 0,49-4 0,-36 1 0,-3-6-1365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01:41:43.29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44 24575,'34'-2'0,"-1"-1"0,58-14 0,-58 10 0,1 1 0,60-2 0,308 9-1365,-384-1-5461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08:31:45.23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24575,'1'0'0,"0"1"0,0-1 0,-1 0 0,1 1 0,0-1 0,0 1 0,-1-1 0,1 1 0,0-1 0,-1 1 0,1-1 0,-1 1 0,1 0 0,-1-1 0,1 1 0,-1 0 0,1 0 0,-1-1 0,1 2 0,7 18 0,-7-17 0,3 9 0,0 0 0,-2 0 0,1 0 0,-1 1 0,0 14 0,-4 68 0,0-36 0,2 587-1365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08:31:48.98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75 24575,'2'-1'0,"1"0"0,0 0 0,0 0 0,0 0 0,-1-1 0,1 1 0,-1-1 0,1 0 0,-1 1 0,1-1 0,-1 0 0,0-1 0,0 1 0,0 0 0,2-4 0,11-10 0,-10 12 0,0 1 0,0 0 0,1 0 0,-1 1 0,1-1 0,0 1 0,-1 0 0,1 1 0,0-1 0,0 1 0,9 0 0,10 0 0,38 3 0,-24 0 0,-3-3 0,-26 0 0,1 0 0,-1 1 0,0 1 0,0-1 0,0 1 0,0 1 0,19 5 0,-26-5 0,0 0 0,0 0 0,0 1 0,-1-1 0,1 0 0,-1 1 0,1 0 0,-1-1 0,0 1 0,2 4 0,19 34 0,-19-33 0,-1 0 0,0-1 0,0 0 0,-1 1 0,0-1 0,0 1 0,-1 0 0,0 0 0,0 0 0,-1 0 0,0 0 0,0-1 0,-1 1 0,0 0 0,-4 14 0,3-13 0,-1 0 0,-1 0 0,1 0 0,-2-1 0,1 1 0,-1-1 0,0 0 0,-1-1 0,1 1 0,-2-1 0,1 0 0,-9 6 0,-63 62 0,75-73 0,-1 1 0,-1-1 0,1 0 0,0 0 0,0 0 0,-1-1 0,-7 2 0,-23 10 0,18-4 0,0 0 0,-1-2 0,0 0 0,-1-1 0,0-1 0,0 0 0,-31 2 0,211-9 0,-88 3 0,-66-1 0,-1 0 0,0 1 0,0 0 0,0 0 0,0 0 0,1 0 0,-2 1 0,1 0 0,0 1 0,0-1 0,-1 1 0,1 0 0,-1 0 0,0 1 0,0 0 0,0-1 0,0 2 0,-1-1 0,0 0 0,1 1 0,-2 0 0,1 0 0,-1 0 0,1 1 0,3 10 0,32 71 0,-29-59 0,-4-14 0,-1 0 0,-1 0 0,4 19 0,-7-28 0,-1-1 0,0 1 0,0 0 0,0 0 0,0 0 0,-1 0 0,1 0 0,-1 0 0,-1-1 0,1 1 0,-1 0 0,1-1 0,-1 1 0,-4 4 0,1 2 0,-1-1 0,-1-1 0,0 1 0,0-1 0,0 0 0,-2 0 0,1-1 0,-1 0 0,0-1 0,-10 7 0,1-3 0,9-4 0,-1-1 0,0 0 0,-1-1 0,1 1 0,-1-2 0,0 0 0,0 0 0,0-1 0,-1 0 0,-19 2 0,-125-6-1365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08:33:04.93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24575,'0'0'-8191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08:33:13.45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0 1 24575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08:33:18.62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01:41:44.53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59 24575,'1'19'0,"1"0"0,0 1 0,2-1 0,0 0 0,13 34 0,47 92 0,-34-81 0,156 307 0,-186-370 0,1 1 0,-1-1 0,1 0 0,0 0 0,-1 0 0,1 0 0,0 0 0,-1 0 0,1 0 0,0-1 0,0 1 0,0 0 0,0 0 0,0-1 0,0 1 0,0 0 0,0-1 0,0 1 0,0-1 0,0 1 0,1-1 0,-1 0 0,0 0 0,0 1 0,0-1 0,1 0 0,-1 0 0,0 0 0,0 0 0,0 0 0,1 0 0,-1-1 0,0 1 0,0 0 0,0-1 0,0 1 0,0-1 0,1 1 0,-1-1 0,0 1 0,0-1 0,0 0 0,0 1 0,0-1 0,-1 0 0,1 0 0,0 0 0,0 0 0,1-1 0,6-8 0,0 0 0,0 0 0,11-21 0,-11 18 0,66-115 0,-40 68 0,44-63 0,216-262-1365,-276 361-5461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01:41:45.54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24575,'20'0'0,"18"0"0,17 0 0,4 0 0,-1 0 0,-4 0 0,-4 0 0,-12 0-8191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01:41:46.13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31 5 24575,'0'7'0,"-4"10"0,0 13 0,-1 15 0,2 11 0,0 7 0,2 0 0,0 0 0,1-8 0,0-8 0,0-10 0,0-3 0,0-4 0,0-4 0,-3-6 0,-2-3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01:41:46.77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24575,'4'0'0,"7"0"0,7 0 0,3 0 0,2 0 0,4 0 0,-2 0-8191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01:41:49.76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21 24575,'1738'0'0,"-1696"1"0,42 9 0,-42-5 0,46 1 0,1675-7 0,-1619 12 0,5 1 0,1146-13 0,-1261-1 0,46-8 0,31-1 0,2 0 0,-77 6 0,47 0 0,-40 3 0,55-9 0,-78 9 0,2-1-1365,-2 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4D7BB-9D09-4DB4-979A-1857C46342D6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99D024-DE68-44ED-822F-D827F84FBD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159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356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85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585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972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913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AVR328</a:t>
            </a:r>
            <a:r>
              <a:rPr lang="ko-KR" altLang="en-US" dirty="0"/>
              <a:t>에는 </a:t>
            </a:r>
            <a:r>
              <a:rPr lang="en-US" altLang="ko-KR" dirty="0"/>
              <a:t>8</a:t>
            </a:r>
            <a:r>
              <a:rPr lang="ko-KR" altLang="en-US" dirty="0"/>
              <a:t>비트</a:t>
            </a:r>
            <a:r>
              <a:rPr lang="en-US" altLang="ko-KR" dirty="0"/>
              <a:t>/16</a:t>
            </a:r>
            <a:r>
              <a:rPr lang="ko-KR" altLang="en-US" dirty="0"/>
              <a:t>비트 타이머</a:t>
            </a:r>
            <a:r>
              <a:rPr lang="en-US" altLang="ko-KR" dirty="0"/>
              <a:t>, </a:t>
            </a:r>
            <a:r>
              <a:rPr lang="ko-KR" altLang="en-US" dirty="0"/>
              <a:t>카운터가 있음</a:t>
            </a:r>
            <a:br>
              <a:rPr lang="en-US" altLang="ko-KR" dirty="0"/>
            </a:br>
            <a:r>
              <a:rPr lang="en-US" altLang="ko-KR" dirty="0"/>
              <a:t>MCU </a:t>
            </a:r>
            <a:r>
              <a:rPr lang="ko-KR" altLang="en-US" dirty="0"/>
              <a:t>버전마다 비트 크기는 동일하나 조금씩 사양이 다름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407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내부 </a:t>
            </a:r>
            <a:r>
              <a:rPr lang="en-US" altLang="ko-KR" dirty="0"/>
              <a:t>or </a:t>
            </a:r>
            <a:r>
              <a:rPr lang="ko-KR" altLang="en-US" dirty="0"/>
              <a:t>외부 클럭을 선택하여 분주 </a:t>
            </a:r>
            <a:r>
              <a:rPr lang="ko-KR" altLang="en-US" dirty="0" err="1"/>
              <a:t>한후</a:t>
            </a:r>
            <a:r>
              <a:rPr lang="en-US" altLang="ko-KR" dirty="0"/>
              <a:t>…control logic</a:t>
            </a:r>
            <a:r>
              <a:rPr lang="ko-KR" altLang="en-US" dirty="0"/>
              <a:t>에서 제어 처리</a:t>
            </a:r>
            <a:r>
              <a:rPr lang="en-US" altLang="ko-KR" dirty="0"/>
              <a:t>…!</a:t>
            </a:r>
          </a:p>
          <a:p>
            <a:r>
              <a:rPr lang="en-US" altLang="ko-KR" dirty="0"/>
              <a:t>waveform </a:t>
            </a:r>
            <a:r>
              <a:rPr lang="en-US" altLang="ko-KR" dirty="0" err="1"/>
              <a:t>Generatrion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724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카운터는 계속 증가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8988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가장 많이 사용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타이머는 어차피 </a:t>
            </a:r>
            <a:r>
              <a:rPr lang="en-US" altLang="ko-KR" dirty="0"/>
              <a:t>2^8</a:t>
            </a:r>
            <a:r>
              <a:rPr lang="ko-KR" altLang="en-US" dirty="0"/>
              <a:t>의 </a:t>
            </a:r>
            <a:r>
              <a:rPr lang="ko-KR" altLang="en-US" dirty="0" err="1"/>
              <a:t>갯수</a:t>
            </a:r>
            <a:r>
              <a:rPr lang="ko-KR" altLang="en-US" dirty="0"/>
              <a:t> 만큼 계속 클럭을 카운트</a:t>
            </a:r>
            <a:r>
              <a:rPr lang="en-US" altLang="ko-KR" dirty="0"/>
              <a:t>…</a:t>
            </a:r>
          </a:p>
          <a:p>
            <a:r>
              <a:rPr lang="ko-KR" altLang="en-US" dirty="0"/>
              <a:t>여기서 우리는 레지스터들의 값을 조절하여</a:t>
            </a:r>
            <a:r>
              <a:rPr lang="en-US" altLang="ko-KR" dirty="0"/>
              <a:t>, </a:t>
            </a:r>
            <a:r>
              <a:rPr lang="ko-KR" altLang="en-US" dirty="0"/>
              <a:t>파형</a:t>
            </a:r>
            <a:r>
              <a:rPr lang="en-US" altLang="ko-KR" dirty="0"/>
              <a:t>, PWM </a:t>
            </a:r>
            <a:r>
              <a:rPr lang="ko-KR" altLang="en-US" dirty="0" err="1"/>
              <a:t>듀티</a:t>
            </a:r>
            <a:r>
              <a:rPr lang="ko-KR" altLang="en-US" dirty="0"/>
              <a:t> 사이클 조절 등을 구현 함</a:t>
            </a:r>
            <a:r>
              <a:rPr lang="en-US" altLang="ko-KR" dirty="0"/>
              <a:t>!!!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1685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왜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0~1024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사이의 값 출력되는지 설명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ADC 10Bit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3545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ㅁㄴㅁ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999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앞으로 동일한 기능의 </a:t>
            </a:r>
            <a:r>
              <a:rPr lang="ko-KR" altLang="en-US" dirty="0" err="1"/>
              <a:t>아두이노</a:t>
            </a:r>
            <a:r>
              <a:rPr lang="ko-KR" altLang="en-US" dirty="0"/>
              <a:t> 코드와 </a:t>
            </a:r>
            <a:r>
              <a:rPr lang="en-US" altLang="ko-KR" dirty="0"/>
              <a:t>AVR/ARM </a:t>
            </a:r>
            <a:r>
              <a:rPr lang="ko-KR" altLang="en-US" dirty="0"/>
              <a:t>코드를 </a:t>
            </a:r>
            <a:r>
              <a:rPr lang="ko-KR" altLang="en-US" dirty="0" err="1"/>
              <a:t>보여줄껀데</a:t>
            </a:r>
            <a:r>
              <a:rPr lang="ko-KR" altLang="en-US" dirty="0"/>
              <a:t> 얼마나 </a:t>
            </a:r>
            <a:r>
              <a:rPr lang="ko-KR" altLang="en-US" dirty="0" err="1"/>
              <a:t>아두이노가</a:t>
            </a:r>
            <a:r>
              <a:rPr lang="ko-KR" altLang="en-US" dirty="0"/>
              <a:t> 편리한지 </a:t>
            </a:r>
            <a:r>
              <a:rPr lang="ko-KR" altLang="en-US" dirty="0" err="1"/>
              <a:t>느껴보라구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6318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3821A-F5C6-A39C-B322-C29C958D3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F6DFE6E-9709-6581-789A-29901ECADB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029C6D-0D78-CDC3-9696-FE995AD7F2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ㅁㄴㅁ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0F2D38-9CEC-7CD3-A834-F4CD761B2A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1960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8767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745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7963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풀업저항</a:t>
            </a:r>
            <a:endParaRPr lang="en-US" altLang="ko-KR" dirty="0"/>
          </a:p>
          <a:p>
            <a:r>
              <a:rPr lang="en-US" altLang="ko-KR" dirty="0"/>
              <a:t>1:N </a:t>
            </a:r>
            <a:r>
              <a:rPr lang="ko-KR" altLang="en-US" dirty="0"/>
              <a:t>통신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7893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SDA</a:t>
            </a:r>
            <a:r>
              <a:rPr lang="ko-KR" altLang="en-US" dirty="0"/>
              <a:t>가 고</a:t>
            </a:r>
            <a:r>
              <a:rPr lang="en-US" altLang="ko-KR" dirty="0"/>
              <a:t>-&gt;</a:t>
            </a:r>
            <a:r>
              <a:rPr lang="ko-KR" altLang="en-US" dirty="0"/>
              <a:t>저로 변환</a:t>
            </a:r>
            <a:endParaRPr lang="en-US" altLang="ko-KR" dirty="0"/>
          </a:p>
          <a:p>
            <a:r>
              <a:rPr lang="en-US" altLang="ko-KR" dirty="0"/>
              <a:t>SLAVE</a:t>
            </a:r>
            <a:r>
              <a:rPr lang="ko-KR" altLang="en-US" dirty="0"/>
              <a:t>에 주소 전송</a:t>
            </a:r>
            <a:endParaRPr lang="en-US" altLang="ko-KR" dirty="0"/>
          </a:p>
          <a:p>
            <a:r>
              <a:rPr lang="ko-KR" altLang="en-US" dirty="0"/>
              <a:t>주소가 맞는 </a:t>
            </a:r>
            <a:r>
              <a:rPr lang="en-US" altLang="ko-KR" dirty="0"/>
              <a:t>SLAVE</a:t>
            </a:r>
            <a:r>
              <a:rPr lang="ko-KR" altLang="en-US" dirty="0"/>
              <a:t>는 로우 </a:t>
            </a:r>
            <a:r>
              <a:rPr lang="en-US" altLang="ko-KR" dirty="0"/>
              <a:t>1</a:t>
            </a:r>
            <a:r>
              <a:rPr lang="ko-KR" altLang="en-US" dirty="0"/>
              <a:t>비트 전송</a:t>
            </a:r>
            <a:endParaRPr lang="en-US" altLang="ko-KR" dirty="0"/>
          </a:p>
          <a:p>
            <a:r>
              <a:rPr lang="ko-KR" altLang="en-US" dirty="0"/>
              <a:t>마스터는 </a:t>
            </a:r>
            <a:r>
              <a:rPr lang="en-US" altLang="ko-KR" dirty="0"/>
              <a:t>8</a:t>
            </a:r>
            <a:r>
              <a:rPr lang="ko-KR" altLang="en-US" dirty="0"/>
              <a:t>비트 데이터 프레임 전송</a:t>
            </a:r>
            <a:endParaRPr lang="en-US" altLang="ko-KR" dirty="0"/>
          </a:p>
          <a:p>
            <a:r>
              <a:rPr lang="ko-KR" altLang="en-US" dirty="0" err="1"/>
              <a:t>슬레이브는</a:t>
            </a:r>
            <a:r>
              <a:rPr lang="ko-KR" altLang="en-US" dirty="0"/>
              <a:t> </a:t>
            </a:r>
            <a:r>
              <a:rPr lang="en-US" altLang="ko-KR" dirty="0"/>
              <a:t>ACK 1</a:t>
            </a:r>
            <a:r>
              <a:rPr lang="ko-KR" altLang="en-US" dirty="0"/>
              <a:t>비트 전송</a:t>
            </a:r>
            <a:endParaRPr lang="en-US" altLang="ko-KR" dirty="0"/>
          </a:p>
          <a:p>
            <a:r>
              <a:rPr lang="ko-KR" altLang="en-US" dirty="0" err="1"/>
              <a:t>중지시</a:t>
            </a:r>
            <a:r>
              <a:rPr lang="ko-KR" altLang="en-US" dirty="0"/>
              <a:t> </a:t>
            </a:r>
            <a:r>
              <a:rPr lang="en-US" altLang="ko-KR" dirty="0"/>
              <a:t>SDA, SCL </a:t>
            </a:r>
            <a:r>
              <a:rPr lang="ko-KR" altLang="en-US" dirty="0" err="1"/>
              <a:t>둘다</a:t>
            </a:r>
            <a:r>
              <a:rPr lang="ko-KR" altLang="en-US" dirty="0"/>
              <a:t> 하이</a:t>
            </a:r>
            <a:r>
              <a:rPr lang="en-US" altLang="ko-KR" dirty="0"/>
              <a:t>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2905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내용 이어서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7290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https://www.devicemart.co.kr/goods/search?keyword_log_flag=Y&amp;search_text=i2c&amp;q=i2c&amp;x=0&amp;y=0</a:t>
            </a:r>
          </a:p>
          <a:p>
            <a:endParaRPr lang="en-US" altLang="ko-KR" dirty="0"/>
          </a:p>
          <a:p>
            <a:r>
              <a:rPr lang="ko-KR" altLang="en-US" dirty="0" err="1"/>
              <a:t>디바이스마트에서</a:t>
            </a:r>
            <a:r>
              <a:rPr lang="ko-KR" altLang="en-US" dirty="0"/>
              <a:t> </a:t>
            </a:r>
            <a:r>
              <a:rPr lang="en-US" altLang="ko-KR" dirty="0"/>
              <a:t>I2C </a:t>
            </a:r>
            <a:r>
              <a:rPr lang="ko-KR" altLang="en-US" dirty="0"/>
              <a:t>검색해서 보여주기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0066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71741-0E76-6CC8-20F3-B415F8B4B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8C3195B-5DEE-92A6-EC34-8278399B98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3C5E7B-34FC-1088-3FAA-DB98096294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https://www.devicemart.co.kr/goods/search?keyword_log_flag=Y&amp;search_text=i2c&amp;q=i2c&amp;x=0&amp;y=0</a:t>
            </a:r>
          </a:p>
          <a:p>
            <a:endParaRPr lang="en-US" altLang="ko-KR" dirty="0"/>
          </a:p>
          <a:p>
            <a:r>
              <a:rPr lang="ko-KR" altLang="en-US" dirty="0" err="1"/>
              <a:t>디바이스마트에서</a:t>
            </a:r>
            <a:r>
              <a:rPr lang="ko-KR" altLang="en-US" dirty="0"/>
              <a:t> </a:t>
            </a:r>
            <a:r>
              <a:rPr lang="en-US" altLang="ko-KR" dirty="0"/>
              <a:t>I2C </a:t>
            </a:r>
            <a:r>
              <a:rPr lang="ko-KR" altLang="en-US" dirty="0"/>
              <a:t>검색해서 보여주기</a:t>
            </a:r>
            <a:endParaRPr lang="en-US" altLang="ko-KR" dirty="0"/>
          </a:p>
          <a:p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버퍼 지우기 코드 없애고 테스트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베경 </a:t>
            </a:r>
            <a:r>
              <a:rPr lang="en-US" altLang="ko-KR" dirty="0"/>
              <a:t>led </a:t>
            </a:r>
            <a:r>
              <a:rPr lang="ko-KR" altLang="en-US" dirty="0"/>
              <a:t>코드 지우고 테스트 해보기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1217D3-0E16-AD04-807C-7B44351EA6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2528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SD </a:t>
            </a:r>
            <a:r>
              <a:rPr lang="ko-KR" altLang="en-US" dirty="0"/>
              <a:t>카드</a:t>
            </a:r>
            <a:r>
              <a:rPr lang="en-US" altLang="ko-KR" dirty="0"/>
              <a:t>, RFID,</a:t>
            </a:r>
            <a:r>
              <a:rPr lang="ko-KR" altLang="en-US" dirty="0"/>
              <a:t> </a:t>
            </a:r>
            <a:r>
              <a:rPr lang="en-US" altLang="ko-KR" dirty="0"/>
              <a:t>NFC </a:t>
            </a:r>
            <a:r>
              <a:rPr lang="ko-KR" altLang="en-US" dirty="0"/>
              <a:t>는 </a:t>
            </a:r>
            <a:r>
              <a:rPr lang="en-US" altLang="ko-KR" dirty="0"/>
              <a:t>SPI</a:t>
            </a:r>
            <a:r>
              <a:rPr lang="ko-KR" altLang="en-US" dirty="0"/>
              <a:t>로 구현 </a:t>
            </a:r>
            <a:r>
              <a:rPr lang="en-US" altLang="ko-KR" dirty="0"/>
              <a:t>position: absolute; top:16px; right:10px;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205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int, byte, uint_8t </a:t>
            </a:r>
            <a:r>
              <a:rPr lang="ko-KR" altLang="en-US" dirty="0"/>
              <a:t>모두 사용가능</a:t>
            </a:r>
            <a:r>
              <a:rPr lang="en-US" altLang="ko-KR" dirty="0"/>
              <a:t>!</a:t>
            </a:r>
            <a:r>
              <a:rPr lang="ko-KR" altLang="en-US" dirty="0"/>
              <a:t> 그러나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int</a:t>
            </a:r>
            <a:r>
              <a:rPr lang="ko-KR" altLang="en-US" dirty="0"/>
              <a:t>는 자료형에서 공부해듯이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6664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https://www.devicemart.co.kr/goods/view?no=13215308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5612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78E9F-1256-C6E6-986A-5DFB5B1F5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F6E0037-2403-0E25-7576-847B6D821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D4DD829-2982-9750-5EE3-008FD630EB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3C734B-1BE7-2D8B-DEBB-84794B6516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705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단순 구조의 버튼을 바로 </a:t>
            </a:r>
            <a:r>
              <a:rPr lang="ko-KR" altLang="en-US" dirty="0" err="1"/>
              <a:t>실장하여</a:t>
            </a:r>
            <a:r>
              <a:rPr lang="ko-KR" altLang="en-US" dirty="0"/>
              <a:t> 사용시</a:t>
            </a:r>
            <a:r>
              <a:rPr lang="en-US" altLang="ko-KR" dirty="0"/>
              <a:t>, </a:t>
            </a:r>
            <a:r>
              <a:rPr lang="ko-KR" altLang="en-US" dirty="0"/>
              <a:t>버튼을 누르거나 </a:t>
            </a:r>
            <a:r>
              <a:rPr lang="ko-KR" altLang="en-US" dirty="0" err="1"/>
              <a:t>뗄때</a:t>
            </a:r>
            <a:r>
              <a:rPr lang="ko-KR" altLang="en-US" dirty="0"/>
              <a:t> 버튼의 구조적 </a:t>
            </a:r>
            <a:r>
              <a:rPr lang="ko-KR" altLang="en-US" dirty="0" err="1"/>
              <a:t>문제때문에</a:t>
            </a:r>
            <a:r>
              <a:rPr lang="ko-KR" altLang="en-US" dirty="0"/>
              <a:t> 값이 흔들리는 현상</a:t>
            </a:r>
            <a:r>
              <a:rPr lang="en-US" altLang="ko-KR"/>
              <a:t>…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046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712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782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앞에서 코드와 버튼 입력을 통해 </a:t>
            </a:r>
            <a:r>
              <a:rPr lang="en-US" altLang="ko-KR" dirty="0"/>
              <a:t>led</a:t>
            </a:r>
            <a:r>
              <a:rPr lang="ko-KR" altLang="en-US" dirty="0"/>
              <a:t>를 껐다 켰다 해봤습니다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그럼</a:t>
            </a:r>
            <a:r>
              <a:rPr lang="en-US" altLang="ko-KR" dirty="0"/>
              <a:t>, led</a:t>
            </a:r>
            <a:r>
              <a:rPr lang="ko-KR" altLang="en-US" dirty="0"/>
              <a:t>의 밝기를 조절 하려면 어떻게 </a:t>
            </a:r>
            <a:r>
              <a:rPr lang="ko-KR" altLang="en-US" dirty="0" err="1"/>
              <a:t>해야할까요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727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5D9D9-1515-2D5A-6BB3-CEDF04878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500484-DE5D-1ED6-1F1D-B4E59BB6C1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91B5FB9-1D16-B374-7F97-F26052FCA0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ko-KR" altLang="en-US" b="0" i="0" dirty="0">
                <a:solidFill>
                  <a:srgbClr val="464646"/>
                </a:solidFill>
                <a:effectLst/>
                <a:latin typeface="se-nanumgothic"/>
              </a:rPr>
              <a:t>다시한번</a:t>
            </a:r>
            <a:r>
              <a:rPr lang="en-US" altLang="ko-KR" b="0" i="0" dirty="0">
                <a:solidFill>
                  <a:srgbClr val="464646"/>
                </a:solidFill>
                <a:effectLst/>
                <a:latin typeface="se-nanumgothic"/>
              </a:rPr>
              <a:t>!! </a:t>
            </a:r>
            <a:r>
              <a:rPr lang="ko-KR" altLang="en-US" b="0" i="0" dirty="0">
                <a:solidFill>
                  <a:srgbClr val="464646"/>
                </a:solidFill>
                <a:effectLst/>
                <a:latin typeface="se-nanumgothic"/>
              </a:rPr>
              <a:t>더 쉽게 이야기 하면 </a:t>
            </a:r>
            <a:r>
              <a:rPr lang="en-US" altLang="ko-KR" b="0" i="0" dirty="0">
                <a:solidFill>
                  <a:srgbClr val="464646"/>
                </a:solidFill>
                <a:effectLst/>
                <a:latin typeface="se-nanumgothic"/>
              </a:rPr>
              <a:t>ON/OFF</a:t>
            </a:r>
            <a:r>
              <a:rPr lang="ko-KR" altLang="en-US" b="0" i="0" dirty="0">
                <a:solidFill>
                  <a:srgbClr val="464646"/>
                </a:solidFill>
                <a:effectLst/>
                <a:latin typeface="se-nanumgothic"/>
              </a:rPr>
              <a:t>를 계</a:t>
            </a:r>
            <a:r>
              <a:rPr lang="en-US" altLang="ko-KR" b="0" i="0" dirty="0">
                <a:solidFill>
                  <a:srgbClr val="464646"/>
                </a:solidFill>
                <a:effectLst/>
                <a:latin typeface="se-nanumgothic"/>
              </a:rPr>
              <a:t>~~~~</a:t>
            </a:r>
            <a:r>
              <a:rPr lang="ko-KR" altLang="en-US" b="0" i="0" dirty="0">
                <a:solidFill>
                  <a:srgbClr val="464646"/>
                </a:solidFill>
                <a:effectLst/>
                <a:latin typeface="se-nanumgothic"/>
              </a:rPr>
              <a:t>속 반복하는데</a:t>
            </a:r>
            <a:r>
              <a:rPr lang="en-US" altLang="ko-KR" b="0" i="0" dirty="0">
                <a:solidFill>
                  <a:srgbClr val="464646"/>
                </a:solidFill>
                <a:effectLst/>
                <a:latin typeface="se-nanumgothic"/>
              </a:rPr>
              <a:t>, </a:t>
            </a:r>
          </a:p>
          <a:p>
            <a:pPr algn="l" fontAlgn="base"/>
            <a:r>
              <a:rPr lang="en-US" altLang="ko-KR" b="0" i="0" dirty="0">
                <a:solidFill>
                  <a:srgbClr val="464646"/>
                </a:solidFill>
                <a:effectLst/>
                <a:latin typeface="se-nanumgothic"/>
              </a:rPr>
              <a:t>ON</a:t>
            </a:r>
            <a:r>
              <a:rPr lang="ko-KR" altLang="en-US" b="0" i="0" dirty="0">
                <a:solidFill>
                  <a:srgbClr val="464646"/>
                </a:solidFill>
                <a:effectLst/>
                <a:latin typeface="se-nanumgothic"/>
              </a:rPr>
              <a:t>시간을 길게 하느냐</a:t>
            </a:r>
            <a:r>
              <a:rPr lang="en-US" altLang="ko-KR" b="0" i="0" dirty="0">
                <a:solidFill>
                  <a:srgbClr val="464646"/>
                </a:solidFill>
                <a:effectLst/>
                <a:latin typeface="se-nanumgothic"/>
              </a:rPr>
              <a:t>, OFF</a:t>
            </a:r>
            <a:r>
              <a:rPr lang="ko-KR" altLang="en-US" b="0" i="0" dirty="0">
                <a:solidFill>
                  <a:srgbClr val="464646"/>
                </a:solidFill>
                <a:effectLst/>
                <a:latin typeface="se-nanumgothic"/>
              </a:rPr>
              <a:t>시간을 </a:t>
            </a:r>
            <a:r>
              <a:rPr lang="ko-KR" altLang="en-US" b="0" i="0" dirty="0" err="1">
                <a:solidFill>
                  <a:srgbClr val="464646"/>
                </a:solidFill>
                <a:effectLst/>
                <a:latin typeface="se-nanumgothic"/>
              </a:rPr>
              <a:t>길게하느냐에</a:t>
            </a:r>
            <a:r>
              <a:rPr lang="ko-KR" altLang="en-US" b="0" i="0" dirty="0">
                <a:solidFill>
                  <a:srgbClr val="464646"/>
                </a:solidFill>
                <a:effectLst/>
                <a:latin typeface="se-nanumgothic"/>
              </a:rPr>
              <a:t> 따라</a:t>
            </a:r>
            <a:r>
              <a:rPr lang="en-US" altLang="ko-KR" b="0" i="0" dirty="0">
                <a:solidFill>
                  <a:srgbClr val="464646"/>
                </a:solidFill>
                <a:effectLst/>
                <a:latin typeface="se-nanumgothic"/>
              </a:rPr>
              <a:t>, </a:t>
            </a:r>
            <a:r>
              <a:rPr lang="ko-KR" altLang="en-US" b="0" i="0" dirty="0">
                <a:solidFill>
                  <a:srgbClr val="464646"/>
                </a:solidFill>
                <a:effectLst/>
                <a:latin typeface="se-nanumgothic"/>
              </a:rPr>
              <a:t>모터의 속도나 </a:t>
            </a:r>
            <a:r>
              <a:rPr lang="en-US" altLang="ko-KR" b="0" i="0" dirty="0">
                <a:solidFill>
                  <a:srgbClr val="464646"/>
                </a:solidFill>
                <a:effectLst/>
                <a:latin typeface="se-nanumgothic"/>
              </a:rPr>
              <a:t>LED</a:t>
            </a:r>
            <a:r>
              <a:rPr lang="ko-KR" altLang="en-US" b="0" i="0" dirty="0">
                <a:solidFill>
                  <a:srgbClr val="464646"/>
                </a:solidFill>
                <a:effectLst/>
                <a:latin typeface="se-nanumgothic"/>
              </a:rPr>
              <a:t>의 밝기의 변화를 확인 할 수 있는 것</a:t>
            </a:r>
            <a:endParaRPr lang="en-US" altLang="ko-KR" b="0" i="0" dirty="0">
              <a:solidFill>
                <a:srgbClr val="464646"/>
              </a:solidFill>
              <a:effectLst/>
              <a:latin typeface="se-nanumgothic"/>
            </a:endParaRPr>
          </a:p>
          <a:p>
            <a:pPr algn="l" fontAlgn="base"/>
            <a:r>
              <a:rPr lang="en-US" altLang="ko-KR" b="0" i="0" dirty="0">
                <a:solidFill>
                  <a:srgbClr val="464646"/>
                </a:solidFill>
                <a:effectLst/>
                <a:latin typeface="se-nanumgothic"/>
              </a:rPr>
              <a:t>DC</a:t>
            </a:r>
            <a:r>
              <a:rPr lang="ko-KR" altLang="en-US" b="0" i="0" dirty="0">
                <a:solidFill>
                  <a:srgbClr val="464646"/>
                </a:solidFill>
                <a:effectLst/>
                <a:latin typeface="se-nanumgothic"/>
              </a:rPr>
              <a:t>모터의 경우는 전압 변화에 기계적 반응이 느리기 때문에</a:t>
            </a:r>
            <a:r>
              <a:rPr lang="en-US" altLang="ko-KR" b="0" i="0" dirty="0">
                <a:solidFill>
                  <a:srgbClr val="464646"/>
                </a:solidFill>
                <a:effectLst/>
                <a:latin typeface="se-nanumgothic"/>
              </a:rPr>
              <a:t>,</a:t>
            </a:r>
          </a:p>
          <a:p>
            <a:pPr algn="l" fontAlgn="base"/>
            <a:r>
              <a:rPr lang="en-US" altLang="ko-KR" b="0" i="0" dirty="0">
                <a:solidFill>
                  <a:srgbClr val="464646"/>
                </a:solidFill>
                <a:effectLst/>
                <a:latin typeface="se-nanumgothic"/>
              </a:rPr>
              <a:t>LED</a:t>
            </a:r>
            <a:r>
              <a:rPr lang="ko-KR" altLang="en-US" b="0" i="0" dirty="0">
                <a:solidFill>
                  <a:srgbClr val="464646"/>
                </a:solidFill>
                <a:effectLst/>
                <a:latin typeface="se-nanumgothic"/>
              </a:rPr>
              <a:t>의 경우는 인간의 눈으로 인지할 수 있는 속도보다 빠르게 </a:t>
            </a:r>
            <a:r>
              <a:rPr lang="en-US" altLang="ko-KR" b="0" i="0" dirty="0">
                <a:solidFill>
                  <a:srgbClr val="464646"/>
                </a:solidFill>
                <a:effectLst/>
                <a:latin typeface="se-nanumgothic"/>
              </a:rPr>
              <a:t>On/Off </a:t>
            </a:r>
            <a:r>
              <a:rPr lang="ko-KR" altLang="en-US" b="0" i="0" dirty="0">
                <a:solidFill>
                  <a:srgbClr val="464646"/>
                </a:solidFill>
                <a:effectLst/>
                <a:latin typeface="se-nanumgothic"/>
              </a:rPr>
              <a:t>되기 때문에</a:t>
            </a:r>
            <a:r>
              <a:rPr lang="en-US" altLang="ko-KR" b="0" i="0" dirty="0">
                <a:solidFill>
                  <a:srgbClr val="464646"/>
                </a:solidFill>
                <a:effectLst/>
                <a:latin typeface="se-nanumgothic"/>
              </a:rPr>
              <a:t>, </a:t>
            </a:r>
          </a:p>
          <a:p>
            <a:pPr algn="l" fontAlgn="base">
              <a:spcBef>
                <a:spcPts val="825"/>
              </a:spcBef>
              <a:spcAft>
                <a:spcPts val="525"/>
              </a:spcAft>
            </a:pPr>
            <a:r>
              <a:rPr lang="ko-KR" altLang="en-US" b="0" i="0" dirty="0">
                <a:solidFill>
                  <a:srgbClr val="464646"/>
                </a:solidFill>
                <a:effectLst/>
                <a:latin typeface="se-nanumgothic"/>
              </a:rPr>
              <a:t>속도 </a:t>
            </a:r>
            <a:r>
              <a:rPr lang="en-US" altLang="ko-KR" b="0" i="0" dirty="0">
                <a:solidFill>
                  <a:srgbClr val="464646"/>
                </a:solidFill>
                <a:effectLst/>
                <a:latin typeface="se-nanumgothic"/>
              </a:rPr>
              <a:t>/ </a:t>
            </a:r>
            <a:r>
              <a:rPr lang="ko-KR" altLang="en-US" b="0" i="0" dirty="0">
                <a:solidFill>
                  <a:srgbClr val="464646"/>
                </a:solidFill>
                <a:effectLst/>
                <a:latin typeface="se-nanumgothic"/>
              </a:rPr>
              <a:t>밝기가 조절 되는 것이지요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FE199D-FE3B-FF6B-153D-4768E1FC34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173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60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DB892B3E-B2C9-4ABA-3F1D-CD658C491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3DAE6-4CE3-4469-9D6A-F539882A399C}" type="datetime1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363AF495-5D7E-D543-8293-A330C0279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0A9264D-0D91-1C47-F467-5413B437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EBF2-68F7-4F19-A749-6831437CA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913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60" y="224276"/>
            <a:ext cx="10515600" cy="1325563"/>
          </a:xfrm>
        </p:spPr>
        <p:txBody>
          <a:bodyPr>
            <a:normAutofit/>
          </a:bodyPr>
          <a:lstStyle>
            <a:lvl1pPr>
              <a:defRPr sz="4800"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/>
          <a:lstStyle>
            <a:lvl1pPr>
              <a:lnSpc>
                <a:spcPct val="120000"/>
              </a:lnSpc>
              <a:defRPr sz="2400"/>
            </a:lvl1pPr>
            <a:lvl2pPr>
              <a:lnSpc>
                <a:spcPct val="120000"/>
              </a:lnSpc>
              <a:defRPr sz="2000"/>
            </a:lvl2pPr>
            <a:lvl3pPr>
              <a:lnSpc>
                <a:spcPct val="120000"/>
              </a:lnSpc>
              <a:defRPr sz="1800"/>
            </a:lvl3pPr>
            <a:lvl4pPr>
              <a:lnSpc>
                <a:spcPct val="120000"/>
              </a:lnSpc>
              <a:defRPr sz="1600"/>
            </a:lvl4pPr>
            <a:lvl5pPr>
              <a:lnSpc>
                <a:spcPct val="120000"/>
              </a:lnSpc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897DBF-398C-9DB6-E916-35AB4FE2F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55B8D2-7CD5-9B15-8E13-87FF760EC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132" y="646168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083A2CE0-18CD-4102-B738-4ACFF9E68BA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B071787-BEA6-876C-E4BF-4F7DA248C8F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2800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9203132" y="6460503"/>
            <a:ext cx="2743200" cy="365125"/>
          </a:xfrm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930400"/>
            <a:ext cx="10515600" cy="442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C0041CF3-1C40-1D36-FCE7-B0C1B7E6D23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45668" y="6462865"/>
            <a:ext cx="2743200" cy="365125"/>
          </a:xfrm>
        </p:spPr>
        <p:txBody>
          <a:bodyPr/>
          <a:lstStyle/>
          <a:p>
            <a:fld id="{0460C473-5043-4A0C-BA50-E7CF4923C0AF}" type="datetime1">
              <a:rPr lang="ko-KR" altLang="en-US" smtClean="0"/>
              <a:t>2025-01-14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652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F06F24-622A-4AA1-9EE9-61C4C87F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0AB5AB4-9652-19D9-0752-DD330A0A8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6474C-7253-486D-AE50-733ADFB5D683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D00FB5B-CBB9-D05F-2D4C-35F2E2778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FD3D05-2043-7424-C7F9-3D759F9AA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5429-C731-4E12-954F-54C9E5190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361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925" y="346271"/>
            <a:ext cx="1557011" cy="334766"/>
          </a:xfrm>
          <a:prstGeom prst="rect">
            <a:avLst/>
          </a:prstGeom>
        </p:spPr>
      </p:pic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CA0B132A-0C32-2FCA-B554-244CF063F7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668" y="64605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9066FE-BDE3-468C-B421-746EC827A4EE}" type="datetime1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A4579422-9426-9FEC-70F2-16B5A9ADE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E2B5B01-93B1-9ADC-F3DF-2B340E54E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132" y="64599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36EBF2-68F7-4F19-A749-6831437CA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190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0" r:id="rId4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13" Type="http://schemas.openxmlformats.org/officeDocument/2006/relationships/image" Target="../media/image740.png"/><Relationship Id="rId18" Type="http://schemas.openxmlformats.org/officeDocument/2006/relationships/customXml" Target="../ink/ink28.xml"/><Relationship Id="rId3" Type="http://schemas.openxmlformats.org/officeDocument/2006/relationships/customXml" Target="../ink/ink21.xml"/><Relationship Id="rId21" Type="http://schemas.openxmlformats.org/officeDocument/2006/relationships/image" Target="../media/image780.png"/><Relationship Id="rId7" Type="http://schemas.openxmlformats.org/officeDocument/2006/relationships/image" Target="../media/image16.png"/><Relationship Id="rId12" Type="http://schemas.openxmlformats.org/officeDocument/2006/relationships/customXml" Target="../ink/ink25.xml"/><Relationship Id="rId17" Type="http://schemas.openxmlformats.org/officeDocument/2006/relationships/image" Target="../media/image760.png"/><Relationship Id="rId2" Type="http://schemas.openxmlformats.org/officeDocument/2006/relationships/image" Target="../media/image15.png"/><Relationship Id="rId16" Type="http://schemas.openxmlformats.org/officeDocument/2006/relationships/customXml" Target="../ink/ink27.xml"/><Relationship Id="rId20" Type="http://schemas.openxmlformats.org/officeDocument/2006/relationships/customXml" Target="../ink/ink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11" Type="http://schemas.openxmlformats.org/officeDocument/2006/relationships/image" Target="../media/image730.png"/><Relationship Id="rId5" Type="http://schemas.openxmlformats.org/officeDocument/2006/relationships/customXml" Target="../ink/ink22.xml"/><Relationship Id="rId15" Type="http://schemas.openxmlformats.org/officeDocument/2006/relationships/image" Target="../media/image750.png"/><Relationship Id="rId23" Type="http://schemas.openxmlformats.org/officeDocument/2006/relationships/image" Target="../media/image790.png"/><Relationship Id="rId10" Type="http://schemas.openxmlformats.org/officeDocument/2006/relationships/customXml" Target="../ink/ink24.xml"/><Relationship Id="rId19" Type="http://schemas.openxmlformats.org/officeDocument/2006/relationships/image" Target="../media/image770.png"/><Relationship Id="rId4" Type="http://schemas.openxmlformats.org/officeDocument/2006/relationships/image" Target="../media/image690.png"/><Relationship Id="rId9" Type="http://schemas.openxmlformats.org/officeDocument/2006/relationships/image" Target="../media/image720.png"/><Relationship Id="rId14" Type="http://schemas.openxmlformats.org/officeDocument/2006/relationships/customXml" Target="../ink/ink26.xml"/><Relationship Id="rId22" Type="http://schemas.openxmlformats.org/officeDocument/2006/relationships/customXml" Target="../ink/ink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1.png"/><Relationship Id="rId3" Type="http://schemas.openxmlformats.org/officeDocument/2006/relationships/image" Target="../media/image50.png"/><Relationship Id="rId7" Type="http://schemas.openxmlformats.org/officeDocument/2006/relationships/customXml" Target="../ink/ink32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1.png"/><Relationship Id="rId5" Type="http://schemas.openxmlformats.org/officeDocument/2006/relationships/customXml" Target="../ink/ink31.xml"/><Relationship Id="rId10" Type="http://schemas.openxmlformats.org/officeDocument/2006/relationships/image" Target="../media/image1401.png"/><Relationship Id="rId4" Type="http://schemas.openxmlformats.org/officeDocument/2006/relationships/image" Target="../media/image51.png"/><Relationship Id="rId9" Type="http://schemas.openxmlformats.org/officeDocument/2006/relationships/customXml" Target="../ink/ink3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.xml"/><Relationship Id="rId3" Type="http://schemas.openxmlformats.org/officeDocument/2006/relationships/image" Target="../media/image49.png"/><Relationship Id="rId7" Type="http://schemas.openxmlformats.org/officeDocument/2006/relationships/image" Target="../media/image138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4.xml"/><Relationship Id="rId11" Type="http://schemas.openxmlformats.org/officeDocument/2006/relationships/image" Target="../media/image1401.png"/><Relationship Id="rId5" Type="http://schemas.openxmlformats.org/officeDocument/2006/relationships/image" Target="../media/image51.png"/><Relationship Id="rId10" Type="http://schemas.openxmlformats.org/officeDocument/2006/relationships/customXml" Target="../ink/ink36.xml"/><Relationship Id="rId4" Type="http://schemas.openxmlformats.org/officeDocument/2006/relationships/image" Target="../media/image50.png"/><Relationship Id="rId9" Type="http://schemas.openxmlformats.org/officeDocument/2006/relationships/image" Target="../media/image139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8.xml"/><Relationship Id="rId13" Type="http://schemas.openxmlformats.org/officeDocument/2006/relationships/image" Target="../media/image1390.png"/><Relationship Id="rId18" Type="http://schemas.openxmlformats.org/officeDocument/2006/relationships/customXml" Target="../ink/ink43.xml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12" Type="http://schemas.openxmlformats.org/officeDocument/2006/relationships/customXml" Target="../ink/ink40.xml"/><Relationship Id="rId17" Type="http://schemas.openxmlformats.org/officeDocument/2006/relationships/image" Target="../media/image1410.png"/><Relationship Id="rId2" Type="http://schemas.openxmlformats.org/officeDocument/2006/relationships/notesSlide" Target="../notesSlides/notesSlide19.xml"/><Relationship Id="rId16" Type="http://schemas.openxmlformats.org/officeDocument/2006/relationships/customXml" Target="../ink/ink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0.png"/><Relationship Id="rId11" Type="http://schemas.openxmlformats.org/officeDocument/2006/relationships/image" Target="../media/image1380.png"/><Relationship Id="rId5" Type="http://schemas.openxmlformats.org/officeDocument/2006/relationships/customXml" Target="../ink/ink37.xml"/><Relationship Id="rId15" Type="http://schemas.openxmlformats.org/officeDocument/2006/relationships/image" Target="../media/image1400.png"/><Relationship Id="rId10" Type="http://schemas.openxmlformats.org/officeDocument/2006/relationships/customXml" Target="../ink/ink39.xml"/><Relationship Id="rId19" Type="http://schemas.openxmlformats.org/officeDocument/2006/relationships/customXml" Target="../ink/ink44.xml"/><Relationship Id="rId4" Type="http://schemas.openxmlformats.org/officeDocument/2006/relationships/image" Target="../media/image53.png"/><Relationship Id="rId9" Type="http://schemas.openxmlformats.org/officeDocument/2006/relationships/image" Target="../media/image1370.png"/><Relationship Id="rId14" Type="http://schemas.openxmlformats.org/officeDocument/2006/relationships/customXml" Target="../ink/ink4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781.png"/><Relationship Id="rId26" Type="http://schemas.openxmlformats.org/officeDocument/2006/relationships/image" Target="../media/image820.png"/><Relationship Id="rId39" Type="http://schemas.openxmlformats.org/officeDocument/2006/relationships/customXml" Target="../ink/ink18.xml"/><Relationship Id="rId21" Type="http://schemas.openxmlformats.org/officeDocument/2006/relationships/customXml" Target="../ink/ink9.xml"/><Relationship Id="rId34" Type="http://schemas.openxmlformats.org/officeDocument/2006/relationships/image" Target="../media/image860.png"/><Relationship Id="rId42" Type="http://schemas.openxmlformats.org/officeDocument/2006/relationships/image" Target="../media/image900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71.png"/><Relationship Id="rId20" Type="http://schemas.openxmlformats.org/officeDocument/2006/relationships/image" Target="../media/image791.png"/><Relationship Id="rId29" Type="http://schemas.openxmlformats.org/officeDocument/2006/relationships/customXml" Target="../ink/ink13.xml"/><Relationship Id="rId41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1.png"/><Relationship Id="rId11" Type="http://schemas.openxmlformats.org/officeDocument/2006/relationships/customXml" Target="../ink/ink4.xml"/><Relationship Id="rId24" Type="http://schemas.openxmlformats.org/officeDocument/2006/relationships/image" Target="../media/image810.png"/><Relationship Id="rId32" Type="http://schemas.openxmlformats.org/officeDocument/2006/relationships/image" Target="../media/image850.png"/><Relationship Id="rId37" Type="http://schemas.openxmlformats.org/officeDocument/2006/relationships/customXml" Target="../ink/ink17.xml"/><Relationship Id="rId40" Type="http://schemas.openxmlformats.org/officeDocument/2006/relationships/image" Target="../media/image890.png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830.png"/><Relationship Id="rId36" Type="http://schemas.openxmlformats.org/officeDocument/2006/relationships/image" Target="../media/image870.png"/><Relationship Id="rId10" Type="http://schemas.openxmlformats.org/officeDocument/2006/relationships/image" Target="../media/image741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4" Type="http://schemas.openxmlformats.org/officeDocument/2006/relationships/image" Target="../media/image910.png"/><Relationship Id="rId4" Type="http://schemas.openxmlformats.org/officeDocument/2006/relationships/image" Target="../media/image5.png"/><Relationship Id="rId9" Type="http://schemas.openxmlformats.org/officeDocument/2006/relationships/customXml" Target="../ink/ink3.xml"/><Relationship Id="rId14" Type="http://schemas.openxmlformats.org/officeDocument/2006/relationships/image" Target="../media/image761.png"/><Relationship Id="rId22" Type="http://schemas.openxmlformats.org/officeDocument/2006/relationships/image" Target="../media/image800.png"/><Relationship Id="rId27" Type="http://schemas.openxmlformats.org/officeDocument/2006/relationships/customXml" Target="../ink/ink12.xml"/><Relationship Id="rId30" Type="http://schemas.openxmlformats.org/officeDocument/2006/relationships/image" Target="../media/image840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8" Type="http://schemas.openxmlformats.org/officeDocument/2006/relationships/image" Target="../media/image731.png"/><Relationship Id="rId3" Type="http://schemas.openxmlformats.org/officeDocument/2006/relationships/image" Target="../media/image4.png"/><Relationship Id="rId12" Type="http://schemas.openxmlformats.org/officeDocument/2006/relationships/image" Target="../media/image751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88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5D403B-8FF6-FE0F-6A66-76C14FF6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강의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F818E9-B2BE-CD3A-7B03-998B547CA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-IoT</a:t>
            </a:r>
            <a:r>
              <a:rPr lang="ko-KR" altLang="en-US" dirty="0"/>
              <a:t>에 대해서 알아본다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임베디드 시스템에 대해서 이해한다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-C++</a:t>
            </a:r>
            <a:r>
              <a:rPr lang="ko-KR" altLang="en-US" dirty="0"/>
              <a:t>언어를 기반으로 </a:t>
            </a:r>
            <a:r>
              <a:rPr lang="ko-KR" altLang="en-US" dirty="0" err="1"/>
              <a:t>아두이노의</a:t>
            </a:r>
            <a:r>
              <a:rPr lang="ko-KR" altLang="en-US" dirty="0"/>
              <a:t> 전반적인 기능을 이해한다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 err="1"/>
              <a:t>아두이노의</a:t>
            </a:r>
            <a:r>
              <a:rPr lang="ko-KR" altLang="en-US" dirty="0"/>
              <a:t> 기본 입출력 기능을 구현해본다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 err="1"/>
              <a:t>아두이노의</a:t>
            </a:r>
            <a:r>
              <a:rPr lang="ko-KR" altLang="en-US" dirty="0"/>
              <a:t> 아날로그 입출력 기능을 구현해본다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 err="1"/>
              <a:t>아두이노의</a:t>
            </a:r>
            <a:r>
              <a:rPr lang="ko-KR" altLang="en-US" dirty="0"/>
              <a:t> 시리얼통신 기능을 구현해본다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 err="1"/>
              <a:t>아두이노의</a:t>
            </a:r>
            <a:r>
              <a:rPr lang="ko-KR" altLang="en-US" dirty="0"/>
              <a:t> </a:t>
            </a:r>
            <a:r>
              <a:rPr lang="en-US" altLang="ko-KR" dirty="0"/>
              <a:t>I2C</a:t>
            </a:r>
            <a:r>
              <a:rPr lang="ko-KR" altLang="en-US" dirty="0"/>
              <a:t>통신 기능을 구현해본다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 err="1"/>
              <a:t>아두이노의</a:t>
            </a:r>
            <a:r>
              <a:rPr lang="ko-KR" altLang="en-US" dirty="0"/>
              <a:t> </a:t>
            </a:r>
            <a:r>
              <a:rPr lang="en-US" altLang="ko-KR" dirty="0"/>
              <a:t>SPI</a:t>
            </a:r>
            <a:r>
              <a:rPr lang="ko-KR" altLang="en-US" dirty="0"/>
              <a:t>통신 기능을 구현해본다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A04400-7B63-395A-7033-47C9490BD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F4BAE9-AFDE-2F76-1FD4-C1E45F2141C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5588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FF14C4-2C98-F527-4698-57BA188FD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플로팅</a:t>
            </a:r>
            <a:r>
              <a:rPr lang="ko-KR" altLang="en-US" dirty="0"/>
              <a:t> 현상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8067CC-26F5-D6DF-197C-86AB96F91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99547"/>
            <a:ext cx="10515600" cy="977416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err="1"/>
              <a:t>채터링이라고도</a:t>
            </a:r>
            <a:r>
              <a:rPr lang="ko-KR" altLang="en-US" dirty="0"/>
              <a:t> 함</a:t>
            </a:r>
            <a:endParaRPr lang="en-US" altLang="ko-KR" dirty="0"/>
          </a:p>
          <a:p>
            <a:r>
              <a:rPr lang="ko-KR" altLang="en-US" dirty="0"/>
              <a:t>버튼의 기계적 특성에 의해 버튼을 누르거나 뗐을 때 </a:t>
            </a:r>
            <a:r>
              <a:rPr lang="en-US" altLang="ko-KR" dirty="0"/>
              <a:t>bounce </a:t>
            </a:r>
            <a:r>
              <a:rPr lang="ko-KR" altLang="en-US" dirty="0"/>
              <a:t>현상이 생김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9E8D41-7DE4-D858-B7BF-F791C4F69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990" y="1690688"/>
            <a:ext cx="2487459" cy="32558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9E94E21-BC4B-0B38-9162-E0EDC719E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515" y="2317531"/>
            <a:ext cx="4178515" cy="2629035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7AFB689-06B8-AC40-7C3C-00F737954AC1}"/>
              </a:ext>
            </a:extLst>
          </p:cNvPr>
          <p:cNvCxnSpPr>
            <a:cxnSpLocks/>
          </p:cNvCxnSpPr>
          <p:nvPr/>
        </p:nvCxnSpPr>
        <p:spPr>
          <a:xfrm>
            <a:off x="6144588" y="2820942"/>
            <a:ext cx="2489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626E4D-9D7F-B54B-BF2D-D0D407490F2F}"/>
              </a:ext>
            </a:extLst>
          </p:cNvPr>
          <p:cNvSpPr txBox="1"/>
          <p:nvPr/>
        </p:nvSpPr>
        <p:spPr>
          <a:xfrm>
            <a:off x="5625346" y="2636276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5V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2F96F1-9E92-38F2-0EC1-64AF9C2DD4AD}"/>
              </a:ext>
            </a:extLst>
          </p:cNvPr>
          <p:cNvSpPr txBox="1"/>
          <p:nvPr/>
        </p:nvSpPr>
        <p:spPr>
          <a:xfrm>
            <a:off x="5678303" y="385726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0V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F4F327-3505-D603-4041-C65BA3F4A028}"/>
              </a:ext>
            </a:extLst>
          </p:cNvPr>
          <p:cNvSpPr txBox="1"/>
          <p:nvPr/>
        </p:nvSpPr>
        <p:spPr>
          <a:xfrm>
            <a:off x="6782415" y="200820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채터링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FEF35A-4EF2-1DF8-0736-FF8986B83805}"/>
              </a:ext>
            </a:extLst>
          </p:cNvPr>
          <p:cNvSpPr txBox="1"/>
          <p:nvPr/>
        </p:nvSpPr>
        <p:spPr>
          <a:xfrm>
            <a:off x="8470758" y="200828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채터링</a:t>
            </a:r>
            <a:endParaRPr lang="ko-KR" altLang="en-US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FF12231-33AE-C999-3B41-7081E3F9BB71}"/>
              </a:ext>
            </a:extLst>
          </p:cNvPr>
          <p:cNvSpPr/>
          <p:nvPr/>
        </p:nvSpPr>
        <p:spPr>
          <a:xfrm>
            <a:off x="6667828" y="2630594"/>
            <a:ext cx="1183640" cy="1633065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FC1EDF5-202E-211F-E8EE-7E9E1C51BFA2}"/>
              </a:ext>
            </a:extLst>
          </p:cNvPr>
          <p:cNvSpPr/>
          <p:nvPr/>
        </p:nvSpPr>
        <p:spPr>
          <a:xfrm>
            <a:off x="8317519" y="2630594"/>
            <a:ext cx="1183640" cy="1633065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5B70EE-C841-2A09-B90F-FFA358A31AB2}"/>
              </a:ext>
            </a:extLst>
          </p:cNvPr>
          <p:cNvSpPr txBox="1"/>
          <p:nvPr/>
        </p:nvSpPr>
        <p:spPr>
          <a:xfrm>
            <a:off x="5116552" y="1568235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스위치 누른 시점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CD6D9C-2BB7-1950-1326-F587BBD39C40}"/>
              </a:ext>
            </a:extLst>
          </p:cNvPr>
          <p:cNvSpPr txBox="1"/>
          <p:nvPr/>
        </p:nvSpPr>
        <p:spPr>
          <a:xfrm>
            <a:off x="9034221" y="1568235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스위치 뗀 시점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B14C67D-2A39-38E6-CB7E-EE8AD5F118B0}"/>
              </a:ext>
            </a:extLst>
          </p:cNvPr>
          <p:cNvCxnSpPr/>
          <p:nvPr/>
        </p:nvCxnSpPr>
        <p:spPr>
          <a:xfrm>
            <a:off x="6144588" y="2008208"/>
            <a:ext cx="883920" cy="812734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D247A80-6105-34AE-A99D-6C5B4D35C9CD}"/>
              </a:ext>
            </a:extLst>
          </p:cNvPr>
          <p:cNvCxnSpPr>
            <a:stCxn id="17" idx="2"/>
          </p:cNvCxnSpPr>
          <p:nvPr/>
        </p:nvCxnSpPr>
        <p:spPr>
          <a:xfrm flipH="1">
            <a:off x="8694748" y="1937567"/>
            <a:ext cx="1206057" cy="883375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605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CFA93-8AFC-2120-BC5E-3337CAC13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6BFC7-BE0A-9E00-FCDF-025863ECF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풀업저항</a:t>
            </a:r>
            <a:r>
              <a:rPr lang="ko-KR" altLang="en-US" dirty="0"/>
              <a:t> </a:t>
            </a:r>
            <a:r>
              <a:rPr lang="ko-KR" altLang="en-US" dirty="0" err="1"/>
              <a:t>풀다운</a:t>
            </a:r>
            <a:r>
              <a:rPr lang="ko-KR" altLang="en-US" dirty="0"/>
              <a:t> 저항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8CFEB7F-7406-A1AE-19D5-CA19E1E3C1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132" y="2070894"/>
            <a:ext cx="3521010" cy="4351338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766B6E-FC54-75B5-D1E9-2C6D8F35C780}"/>
              </a:ext>
            </a:extLst>
          </p:cNvPr>
          <p:cNvSpPr txBox="1">
            <a:spLocks/>
          </p:cNvSpPr>
          <p:nvPr/>
        </p:nvSpPr>
        <p:spPr>
          <a:xfrm>
            <a:off x="825435" y="1501760"/>
            <a:ext cx="3521010" cy="597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풀업</a:t>
            </a:r>
            <a:r>
              <a:rPr lang="ko-KR" altLang="en-US" dirty="0"/>
              <a:t> 저항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8EC03CCF-D352-DC51-297E-7A55CDD951AB}"/>
              </a:ext>
            </a:extLst>
          </p:cNvPr>
          <p:cNvSpPr txBox="1">
            <a:spLocks/>
          </p:cNvSpPr>
          <p:nvPr/>
        </p:nvSpPr>
        <p:spPr>
          <a:xfrm>
            <a:off x="6522144" y="1473200"/>
            <a:ext cx="3521010" cy="597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풀다운</a:t>
            </a:r>
            <a:r>
              <a:rPr lang="ko-KR" altLang="en-US" dirty="0"/>
              <a:t> 저항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57FD08A-2097-3F48-752C-6238A57F5383}"/>
              </a:ext>
            </a:extLst>
          </p:cNvPr>
          <p:cNvGrpSpPr/>
          <p:nvPr/>
        </p:nvGrpSpPr>
        <p:grpSpPr>
          <a:xfrm>
            <a:off x="1922220" y="2895135"/>
            <a:ext cx="1099080" cy="1108080"/>
            <a:chOff x="1922220" y="2895135"/>
            <a:chExt cx="1099080" cy="110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FA6D763C-4D0E-9727-3DC5-7831EA193799}"/>
                    </a:ext>
                  </a:extLst>
                </p14:cNvPr>
                <p14:cNvContentPartPr/>
                <p14:nvPr/>
              </p14:nvContentPartPr>
              <p14:xfrm>
                <a:off x="1922220" y="2895135"/>
                <a:ext cx="1064160" cy="9442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FA6D763C-4D0E-9727-3DC5-7831EA19379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04220" y="2877495"/>
                  <a:ext cx="1099800" cy="9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AAC3FCF5-3BFC-C550-9A52-25D97307B0BD}"/>
                    </a:ext>
                  </a:extLst>
                </p14:cNvPr>
                <p14:cNvContentPartPr/>
                <p14:nvPr/>
              </p14:nvContentPartPr>
              <p14:xfrm>
                <a:off x="2924100" y="3724215"/>
                <a:ext cx="97200" cy="2790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AAC3FCF5-3BFC-C550-9A52-25D97307B0B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906100" y="3706215"/>
                  <a:ext cx="132840" cy="314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805032BF-E5C1-7086-B43A-4ACA40810B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2144" y="2061369"/>
            <a:ext cx="3170505" cy="420984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68071592-2C33-83BC-7515-7E80ADB1FFFE}"/>
              </a:ext>
            </a:extLst>
          </p:cNvPr>
          <p:cNvGrpSpPr/>
          <p:nvPr/>
        </p:nvGrpSpPr>
        <p:grpSpPr>
          <a:xfrm>
            <a:off x="7496100" y="2761935"/>
            <a:ext cx="1420200" cy="1193760"/>
            <a:chOff x="7496100" y="2761935"/>
            <a:chExt cx="1420200" cy="119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5A1DFCD5-7691-F8A7-A843-58D8BF61F694}"/>
                    </a:ext>
                  </a:extLst>
                </p14:cNvPr>
                <p14:cNvContentPartPr/>
                <p14:nvPr/>
              </p14:nvContentPartPr>
              <p14:xfrm>
                <a:off x="7496100" y="2761935"/>
                <a:ext cx="1351800" cy="10209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5A1DFCD5-7691-F8A7-A843-58D8BF61F69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478460" y="2743935"/>
                  <a:ext cx="1387440" cy="10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1D7A9AFD-544E-7076-3D91-23A4FD6FFEBD}"/>
                    </a:ext>
                  </a:extLst>
                </p14:cNvPr>
                <p14:cNvContentPartPr/>
                <p14:nvPr/>
              </p14:nvContentPartPr>
              <p14:xfrm>
                <a:off x="8748900" y="3657255"/>
                <a:ext cx="167400" cy="2984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1D7A9AFD-544E-7076-3D91-23A4FD6FFEB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31260" y="3639255"/>
                  <a:ext cx="203040" cy="33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51A899D-E029-5912-42BD-38D9E1CDB5E1}"/>
              </a:ext>
            </a:extLst>
          </p:cNvPr>
          <p:cNvGrpSpPr/>
          <p:nvPr/>
        </p:nvGrpSpPr>
        <p:grpSpPr>
          <a:xfrm>
            <a:off x="1809540" y="4542855"/>
            <a:ext cx="1190880" cy="1002240"/>
            <a:chOff x="1809540" y="4542855"/>
            <a:chExt cx="1190880" cy="100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B779CDDA-3D2C-C198-524B-1137F5C87BAA}"/>
                    </a:ext>
                  </a:extLst>
                </p14:cNvPr>
                <p14:cNvContentPartPr/>
                <p14:nvPr/>
              </p14:nvContentPartPr>
              <p14:xfrm>
                <a:off x="1961820" y="4542855"/>
                <a:ext cx="1038600" cy="9518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B779CDDA-3D2C-C198-524B-1137F5C87BA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43820" y="4524855"/>
                  <a:ext cx="1074240" cy="9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F653A9E7-010A-B1CB-5B9F-468991535587}"/>
                    </a:ext>
                  </a:extLst>
                </p14:cNvPr>
                <p14:cNvContentPartPr/>
                <p14:nvPr/>
              </p14:nvContentPartPr>
              <p14:xfrm>
                <a:off x="1809540" y="5392455"/>
                <a:ext cx="401400" cy="1526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F653A9E7-010A-B1CB-5B9F-46899153558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91540" y="5374455"/>
                  <a:ext cx="437040" cy="18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E16C718-3E14-A6DA-454E-3EFE4A4C56A8}"/>
              </a:ext>
            </a:extLst>
          </p:cNvPr>
          <p:cNvGrpSpPr/>
          <p:nvPr/>
        </p:nvGrpSpPr>
        <p:grpSpPr>
          <a:xfrm>
            <a:off x="7496100" y="4418295"/>
            <a:ext cx="1409760" cy="1112040"/>
            <a:chOff x="7496100" y="4418295"/>
            <a:chExt cx="1409760" cy="111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88662AD1-4CB8-82C7-EC5B-0B558DFA750A}"/>
                    </a:ext>
                  </a:extLst>
                </p14:cNvPr>
                <p14:cNvContentPartPr/>
                <p14:nvPr/>
              </p14:nvContentPartPr>
              <p14:xfrm>
                <a:off x="7657740" y="4418295"/>
                <a:ext cx="1248120" cy="99072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88662AD1-4CB8-82C7-EC5B-0B558DFA750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640100" y="4400655"/>
                  <a:ext cx="1283760" cy="10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2BABAB4A-1795-836E-1A92-8C22571C24C6}"/>
                    </a:ext>
                  </a:extLst>
                </p14:cNvPr>
                <p14:cNvContentPartPr/>
                <p14:nvPr/>
              </p14:nvContentPartPr>
              <p14:xfrm>
                <a:off x="7496100" y="5356455"/>
                <a:ext cx="362160" cy="1738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2BABAB4A-1795-836E-1A92-8C22571C24C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478460" y="5338455"/>
                  <a:ext cx="3978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3254B425-EB18-C1B4-F5C1-94B7DABD20D5}"/>
                    </a:ext>
                  </a:extLst>
                </p14:cNvPr>
                <p14:cNvContentPartPr/>
                <p14:nvPr/>
              </p14:nvContentPartPr>
              <p14:xfrm>
                <a:off x="7686900" y="5391015"/>
                <a:ext cx="360" cy="11340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3254B425-EB18-C1B4-F5C1-94B7DABD20D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68900" y="5373375"/>
                  <a:ext cx="360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38C02284-32C4-4395-6E09-3DB423878786}"/>
                    </a:ext>
                  </a:extLst>
                </p14:cNvPr>
                <p14:cNvContentPartPr/>
                <p14:nvPr/>
              </p14:nvContentPartPr>
              <p14:xfrm>
                <a:off x="7657740" y="5401815"/>
                <a:ext cx="19800" cy="11340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38C02284-32C4-4395-6E09-3DB42387878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639740" y="5383815"/>
                  <a:ext cx="55440" cy="149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F1DED67-CDBD-2A53-2210-17A34113604C}"/>
              </a:ext>
            </a:extLst>
          </p:cNvPr>
          <p:cNvSpPr txBox="1"/>
          <p:nvPr/>
        </p:nvSpPr>
        <p:spPr>
          <a:xfrm>
            <a:off x="2585940" y="298011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2"/>
                </a:solidFill>
              </a:rPr>
              <a:t>평소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1E3AD1-2BB3-D8D2-E368-0A018A1E9007}"/>
              </a:ext>
            </a:extLst>
          </p:cNvPr>
          <p:cNvSpPr txBox="1"/>
          <p:nvPr/>
        </p:nvSpPr>
        <p:spPr>
          <a:xfrm>
            <a:off x="2230143" y="4864257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스위치 눌렀을 때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8DD072-B0A8-1AB9-3F67-D74E542D20F8}"/>
              </a:ext>
            </a:extLst>
          </p:cNvPr>
          <p:cNvSpPr txBox="1"/>
          <p:nvPr/>
        </p:nvSpPr>
        <p:spPr>
          <a:xfrm>
            <a:off x="7958634" y="48341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chemeClr val="tx2"/>
                </a:solidFill>
              </a:rPr>
              <a:t>평소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B15B80-3D20-C384-FC7E-8B08E63621BA}"/>
              </a:ext>
            </a:extLst>
          </p:cNvPr>
          <p:cNvSpPr txBox="1"/>
          <p:nvPr/>
        </p:nvSpPr>
        <p:spPr>
          <a:xfrm>
            <a:off x="3620447" y="3164780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High!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79171C1-5CC5-BC8A-74B1-B95B329E3630}"/>
              </a:ext>
            </a:extLst>
          </p:cNvPr>
          <p:cNvSpPr txBox="1"/>
          <p:nvPr/>
        </p:nvSpPr>
        <p:spPr>
          <a:xfrm>
            <a:off x="9285884" y="3198293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High!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9AE19F-A302-DCF1-A6FF-55BEEEC446B9}"/>
              </a:ext>
            </a:extLst>
          </p:cNvPr>
          <p:cNvSpPr txBox="1"/>
          <p:nvPr/>
        </p:nvSpPr>
        <p:spPr>
          <a:xfrm>
            <a:off x="7969086" y="2795448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chemeClr val="accent2"/>
                </a:solidFill>
              </a:rPr>
              <a:t>스위치 눌렀을 때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749EEA-3EF4-3AB8-ED1F-8676A196DE76}"/>
              </a:ext>
            </a:extLst>
          </p:cNvPr>
          <p:cNvSpPr txBox="1"/>
          <p:nvPr/>
        </p:nvSpPr>
        <p:spPr>
          <a:xfrm>
            <a:off x="2835110" y="5443395"/>
            <a:ext cx="1035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/>
              <a:t>Low…</a:t>
            </a:r>
            <a:endParaRPr lang="ko-KR" altLang="en-US" sz="24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891EB29-D1FD-8822-F409-CC2C50058CFF}"/>
              </a:ext>
            </a:extLst>
          </p:cNvPr>
          <p:cNvSpPr txBox="1"/>
          <p:nvPr/>
        </p:nvSpPr>
        <p:spPr>
          <a:xfrm>
            <a:off x="8529875" y="5263862"/>
            <a:ext cx="1035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/>
              <a:t>Low…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70622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F841E0-1AF7-918D-41DD-61BC34C8E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디지털 입출력</a:t>
            </a:r>
            <a:r>
              <a:rPr lang="en-US" altLang="ko-KR" dirty="0"/>
              <a:t>(</a:t>
            </a:r>
            <a:r>
              <a:rPr lang="ko-KR" altLang="en-US" dirty="0"/>
              <a:t>버튼 입력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08B610ED-943C-4B1F-3E31-069B02343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54640" y="1690688"/>
            <a:ext cx="781090" cy="825542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D4ED595-8261-9DF9-91F2-8B68943A2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83" y="1628657"/>
            <a:ext cx="4559534" cy="4591286"/>
          </a:xfrm>
          <a:prstGeom prst="rect">
            <a:avLst/>
          </a:prstGeom>
        </p:spPr>
      </p:pic>
      <p:sp>
        <p:nvSpPr>
          <p:cNvPr id="8" name="화살표: 왼쪽/오른쪽 7">
            <a:extLst>
              <a:ext uri="{FF2B5EF4-FFF2-40B4-BE49-F238E27FC236}">
                <a16:creationId xmlns:a16="http://schemas.microsoft.com/office/drawing/2014/main" id="{0008B6C5-81F8-41BC-0657-DDE88EF737B8}"/>
              </a:ext>
            </a:extLst>
          </p:cNvPr>
          <p:cNvSpPr/>
          <p:nvPr/>
        </p:nvSpPr>
        <p:spPr>
          <a:xfrm>
            <a:off x="5543541" y="1905022"/>
            <a:ext cx="714375" cy="407194"/>
          </a:xfrm>
          <a:prstGeom prst="left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래픽 10" descr="오른쪽을 가리키는 검지  윤곽선">
            <a:extLst>
              <a:ext uri="{FF2B5EF4-FFF2-40B4-BE49-F238E27FC236}">
                <a16:creationId xmlns:a16="http://schemas.microsoft.com/office/drawing/2014/main" id="{CEF2FF43-3D70-3FEE-EC97-F91B233969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18877" y="2471293"/>
            <a:ext cx="529705" cy="5297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4C4308-79DF-689F-9764-69B08590968C}"/>
              </a:ext>
            </a:extLst>
          </p:cNvPr>
          <p:cNvSpPr txBox="1"/>
          <p:nvPr/>
        </p:nvSpPr>
        <p:spPr>
          <a:xfrm>
            <a:off x="2366394" y="2566868"/>
            <a:ext cx="781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C000"/>
                </a:solidFill>
                <a:highlight>
                  <a:srgbClr val="FFFFFF"/>
                </a:highlight>
              </a:rPr>
              <a:t>클릭</a:t>
            </a:r>
            <a:r>
              <a:rPr lang="en-US" altLang="ko-KR" sz="1600" b="1" dirty="0">
                <a:solidFill>
                  <a:srgbClr val="FFC000"/>
                </a:solidFill>
                <a:highlight>
                  <a:srgbClr val="FFFFFF"/>
                </a:highlight>
              </a:rPr>
              <a:t>!</a:t>
            </a:r>
            <a:endParaRPr lang="ko-KR" altLang="en-US" sz="1600" b="1" dirty="0">
              <a:solidFill>
                <a:srgbClr val="FFC000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8511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E122E-7077-9C12-AD3A-8933E0E42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9D0A9-7B09-24C5-E5CD-0E92E07A0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디지털 입출력</a:t>
            </a:r>
            <a:r>
              <a:rPr lang="en-US" altLang="ko-KR" dirty="0"/>
              <a:t>(</a:t>
            </a:r>
            <a:r>
              <a:rPr lang="ko-KR" altLang="en-US" dirty="0"/>
              <a:t>버튼 입력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12254D-914D-6A10-FAC2-F3C685E7B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28A1A7-692C-12CF-46DB-C6DB3700C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71636"/>
            <a:ext cx="3251247" cy="4240264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177582E-10BE-B2DC-C097-C589D0839851}"/>
              </a:ext>
            </a:extLst>
          </p:cNvPr>
          <p:cNvSpPr txBox="1">
            <a:spLocks/>
          </p:cNvSpPr>
          <p:nvPr/>
        </p:nvSpPr>
        <p:spPr>
          <a:xfrm>
            <a:off x="4476750" y="5659153"/>
            <a:ext cx="5562600" cy="758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digitalRead</a:t>
            </a:r>
            <a:r>
              <a:rPr lang="en-US" altLang="ko-KR" sz="3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핀번호</a:t>
            </a:r>
            <a:r>
              <a:rPr lang="en-US" altLang="ko-KR" sz="3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);</a:t>
            </a:r>
            <a:endParaRPr lang="ko-KR" altLang="en-US" sz="36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4F038F-6231-79FD-577F-C19DC569FA76}"/>
              </a:ext>
            </a:extLst>
          </p:cNvPr>
          <p:cNvSpPr txBox="1"/>
          <p:nvPr/>
        </p:nvSpPr>
        <p:spPr>
          <a:xfrm>
            <a:off x="4603342" y="2015445"/>
            <a:ext cx="3062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</a:t>
            </a:r>
            <a:r>
              <a:rPr lang="ko-KR" altLang="en-US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핀 번호 설정</a:t>
            </a:r>
            <a:endParaRPr lang="en-US" altLang="ko-KR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dirty="0"/>
              <a:t>(</a:t>
            </a:r>
            <a:r>
              <a:rPr lang="ko-KR" altLang="en-US" dirty="0"/>
              <a:t>변수에 담을 수 있음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(-</a:t>
            </a:r>
            <a:r>
              <a:rPr lang="ko-KR" altLang="en-US" dirty="0"/>
              <a:t>상수로 선</a:t>
            </a:r>
            <a:r>
              <a:rPr lang="en-US" altLang="ko-KR" dirty="0"/>
              <a:t>uint8_t</a:t>
            </a:r>
            <a:r>
              <a:rPr lang="ko-KR" altLang="en-US" dirty="0"/>
              <a:t>언 가능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1F21BC-C319-9062-EC8B-53C1049FB502}"/>
              </a:ext>
            </a:extLst>
          </p:cNvPr>
          <p:cNvSpPr txBox="1"/>
          <p:nvPr/>
        </p:nvSpPr>
        <p:spPr>
          <a:xfrm>
            <a:off x="4603342" y="3049885"/>
            <a:ext cx="2800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</a:t>
            </a:r>
            <a:r>
              <a:rPr lang="ko-KR" altLang="en-US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사용 핀의 방향설정</a:t>
            </a:r>
            <a:endParaRPr lang="en-US" altLang="ko-KR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dirty="0"/>
              <a:t>(OUTPUT-</a:t>
            </a:r>
            <a:r>
              <a:rPr lang="ko-KR" altLang="en-US" dirty="0"/>
              <a:t>출력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(INPUT-</a:t>
            </a:r>
            <a:r>
              <a:rPr lang="ko-KR" altLang="en-US" dirty="0"/>
              <a:t>입력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099DC-D843-76C5-ECBA-6EFCF8028674}"/>
              </a:ext>
            </a:extLst>
          </p:cNvPr>
          <p:cNvSpPr txBox="1"/>
          <p:nvPr/>
        </p:nvSpPr>
        <p:spPr>
          <a:xfrm>
            <a:off x="4532222" y="4080042"/>
            <a:ext cx="4416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</a:t>
            </a:r>
            <a:r>
              <a:rPr lang="ko-KR" altLang="en-US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입력핀의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상태 정보를 저장할 변수 선언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A4FD87-1443-2700-B4A8-0D1BDF500D54}"/>
              </a:ext>
            </a:extLst>
          </p:cNvPr>
          <p:cNvSpPr txBox="1"/>
          <p:nvPr/>
        </p:nvSpPr>
        <p:spPr>
          <a:xfrm>
            <a:off x="4532222" y="4448439"/>
            <a:ext cx="5049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</a:t>
            </a:r>
            <a:r>
              <a:rPr lang="en-US" altLang="ko-KR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digitalRead</a:t>
            </a:r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()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함수를 이용해 핀 상태를 읽음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3A06928-FB02-242D-EB58-31CA775A2469}"/>
              </a:ext>
            </a:extLst>
          </p:cNvPr>
          <p:cNvCxnSpPr/>
          <p:nvPr/>
        </p:nvCxnSpPr>
        <p:spPr>
          <a:xfrm flipH="1">
            <a:off x="2686050" y="2476500"/>
            <a:ext cx="1790700" cy="1397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43901F8-78FC-D6E9-16F6-949DC25D095E}"/>
              </a:ext>
            </a:extLst>
          </p:cNvPr>
          <p:cNvCxnSpPr>
            <a:cxnSpLocks/>
          </p:cNvCxnSpPr>
          <p:nvPr/>
        </p:nvCxnSpPr>
        <p:spPr>
          <a:xfrm flipH="1">
            <a:off x="3606800" y="3511550"/>
            <a:ext cx="869950" cy="76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EAC80B1-3507-102B-02E3-2BB30B11E5C7}"/>
              </a:ext>
            </a:extLst>
          </p:cNvPr>
          <p:cNvCxnSpPr>
            <a:cxnSpLocks/>
          </p:cNvCxnSpPr>
          <p:nvPr/>
        </p:nvCxnSpPr>
        <p:spPr>
          <a:xfrm flipH="1">
            <a:off x="2908300" y="4422774"/>
            <a:ext cx="1568450" cy="12065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B2C882-FC9E-32C3-F74B-509E3FFD272C}"/>
              </a:ext>
            </a:extLst>
          </p:cNvPr>
          <p:cNvSpPr/>
          <p:nvPr/>
        </p:nvSpPr>
        <p:spPr>
          <a:xfrm>
            <a:off x="2145762" y="4611812"/>
            <a:ext cx="1683288" cy="30281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5BF23B3-A0D9-4B87-B85A-20D8AEA47513}"/>
              </a:ext>
            </a:extLst>
          </p:cNvPr>
          <p:cNvCxnSpPr>
            <a:cxnSpLocks/>
          </p:cNvCxnSpPr>
          <p:nvPr/>
        </p:nvCxnSpPr>
        <p:spPr>
          <a:xfrm flipH="1" flipV="1">
            <a:off x="3908259" y="4845578"/>
            <a:ext cx="623963" cy="79913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685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D35B7-E570-A6B5-3F20-E5E38225C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5BD616-39BE-64D3-582B-632A9829A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디지털 입출력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4712A2-35A3-DCCB-2C10-BB7324551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실습</a:t>
            </a:r>
            <a:r>
              <a:rPr lang="en-US" altLang="ko-KR" dirty="0"/>
              <a:t>1. led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개와 버튼 </a:t>
            </a:r>
            <a:r>
              <a:rPr lang="en-US" altLang="ko-KR" dirty="0"/>
              <a:t>5</a:t>
            </a:r>
            <a:r>
              <a:rPr lang="ko-KR" altLang="en-US" dirty="0"/>
              <a:t>개를 연결하고</a:t>
            </a:r>
            <a:r>
              <a:rPr lang="en-US" altLang="ko-KR" dirty="0"/>
              <a:t>, </a:t>
            </a:r>
            <a:r>
              <a:rPr lang="ko-KR" altLang="en-US" dirty="0"/>
              <a:t>각 버튼을 </a:t>
            </a:r>
            <a:r>
              <a:rPr lang="ko-KR" altLang="en-US" dirty="0" err="1"/>
              <a:t>눌렀을때</a:t>
            </a:r>
            <a:r>
              <a:rPr lang="ko-KR" altLang="en-US" dirty="0"/>
              <a:t> </a:t>
            </a:r>
            <a:r>
              <a:rPr lang="en-US" altLang="ko-KR" dirty="0"/>
              <a:t>led</a:t>
            </a:r>
            <a:r>
              <a:rPr lang="ko-KR" altLang="en-US" dirty="0"/>
              <a:t>가 점등되고</a:t>
            </a:r>
            <a:r>
              <a:rPr lang="en-US" altLang="ko-KR" dirty="0"/>
              <a:t>, </a:t>
            </a:r>
            <a:r>
              <a:rPr lang="ko-KR" altLang="en-US" dirty="0"/>
              <a:t>각 버튼을 </a:t>
            </a:r>
            <a:r>
              <a:rPr lang="ko-KR" altLang="en-US" dirty="0" err="1"/>
              <a:t>뗐을때</a:t>
            </a:r>
            <a:r>
              <a:rPr lang="ko-KR" altLang="en-US" dirty="0"/>
              <a:t> </a:t>
            </a:r>
            <a:r>
              <a:rPr lang="en-US" altLang="ko-KR" dirty="0"/>
              <a:t>led</a:t>
            </a:r>
            <a:r>
              <a:rPr lang="ko-KR" altLang="en-US" dirty="0"/>
              <a:t>가 꺼지도록 구현해보세요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실습</a:t>
            </a:r>
            <a:r>
              <a:rPr lang="en-US" altLang="ko-KR" dirty="0"/>
              <a:t>2. </a:t>
            </a:r>
            <a:r>
              <a:rPr lang="ko-KR" altLang="en-US" dirty="0"/>
              <a:t>버튼을 한번 누르면 </a:t>
            </a:r>
            <a:r>
              <a:rPr lang="en-US" altLang="ko-KR" dirty="0"/>
              <a:t>led</a:t>
            </a:r>
            <a:r>
              <a:rPr lang="ko-KR" altLang="en-US" dirty="0"/>
              <a:t>가 점등되고</a:t>
            </a:r>
            <a:r>
              <a:rPr lang="en-US" altLang="ko-KR" dirty="0"/>
              <a:t>, </a:t>
            </a:r>
            <a:r>
              <a:rPr lang="ko-KR" altLang="en-US" dirty="0"/>
              <a:t>버튼을 한번 더 누르면 </a:t>
            </a:r>
            <a:r>
              <a:rPr lang="en-US" altLang="ko-KR" dirty="0"/>
              <a:t>led</a:t>
            </a:r>
            <a:r>
              <a:rPr lang="ko-KR" altLang="en-US" dirty="0"/>
              <a:t>가 꺼지게 구현해 보세요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78E110-C2BF-829B-7B85-93D7C5154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C7E5B4-6C9B-66C4-59C7-5D0ACB1BC83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4413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2ABCA2-18B8-4423-F8A3-92FC18ED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시리얼모니터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399AE8DF-6299-FCEC-4D95-8BB80AF2D5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096" y="1549839"/>
            <a:ext cx="4603198" cy="417851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1C1D64-796B-338A-87CD-E33F90AE1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AEFBDF-2A3D-742A-68E8-7738D9E551D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9AE72B3-2D1A-59C8-78D2-0D1B303C9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967" y="1572065"/>
            <a:ext cx="4515082" cy="4134062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5C8BCB92-530B-42AF-97D0-DDB6093D6B85}"/>
              </a:ext>
            </a:extLst>
          </p:cNvPr>
          <p:cNvSpPr/>
          <p:nvPr/>
        </p:nvSpPr>
        <p:spPr>
          <a:xfrm>
            <a:off x="5092178" y="2005695"/>
            <a:ext cx="282462" cy="30062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8B0DCE-B561-C1F9-3EC6-FD5A8514D4D3}"/>
              </a:ext>
            </a:extLst>
          </p:cNvPr>
          <p:cNvSpPr txBox="1"/>
          <p:nvPr/>
        </p:nvSpPr>
        <p:spPr>
          <a:xfrm>
            <a:off x="4800445" y="130530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클릭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32749F-3EF3-7736-9C58-54B497E0F48D}"/>
              </a:ext>
            </a:extLst>
          </p:cNvPr>
          <p:cNvSpPr txBox="1"/>
          <p:nvPr/>
        </p:nvSpPr>
        <p:spPr>
          <a:xfrm>
            <a:off x="7030720" y="4662929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시리얼모니터 확인</a:t>
            </a:r>
            <a:r>
              <a:rPr lang="en-US" altLang="ko-KR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!</a:t>
            </a:r>
            <a:endParaRPr lang="ko-KR" altLang="en-US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745C5BF-BEBD-F268-8090-0E4F3B520EB4}"/>
              </a:ext>
            </a:extLst>
          </p:cNvPr>
          <p:cNvCxnSpPr>
            <a:stCxn id="11" idx="2"/>
          </p:cNvCxnSpPr>
          <p:nvPr/>
        </p:nvCxnSpPr>
        <p:spPr>
          <a:xfrm>
            <a:off x="5161281" y="1674632"/>
            <a:ext cx="72128" cy="26084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FAA35A-0A52-7613-9936-94286A61A621}"/>
              </a:ext>
            </a:extLst>
          </p:cNvPr>
          <p:cNvSpPr/>
          <p:nvPr/>
        </p:nvSpPr>
        <p:spPr>
          <a:xfrm>
            <a:off x="6710680" y="3992880"/>
            <a:ext cx="4109720" cy="15544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D523267-ABB4-AAF0-1B24-3DF409420B00}"/>
              </a:ext>
            </a:extLst>
          </p:cNvPr>
          <p:cNvSpPr/>
          <p:nvPr/>
        </p:nvSpPr>
        <p:spPr>
          <a:xfrm>
            <a:off x="3489223" y="1641437"/>
            <a:ext cx="4824132" cy="33084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1C4D3E9-F77C-C137-1B18-E8D67774E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PWM </a:t>
            </a:r>
            <a:r>
              <a:rPr lang="ko-KR" altLang="en-US" dirty="0"/>
              <a:t>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D27C93-1B3A-B4EB-3A71-C2D8B0CF5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4800" y="5540375"/>
            <a:ext cx="6502400" cy="1015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2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전구의 밝기는 어떻게 조절할까요</a:t>
            </a:r>
            <a:r>
              <a:rPr lang="en-US" altLang="ko-KR" sz="32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?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76479E3-95FC-0B68-C28A-DF38B946E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348" y="1641438"/>
            <a:ext cx="4586007" cy="330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82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9D4AD-5377-94FD-A832-2ECD5EBB5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E5837-2BCA-9E68-1923-0E9F51E66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PWM </a:t>
            </a:r>
            <a:r>
              <a:rPr lang="ko-KR" altLang="en-US" dirty="0"/>
              <a:t>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015E41-F459-C90B-61E5-0292D3F97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011" y="5696389"/>
            <a:ext cx="5556250" cy="606425"/>
          </a:xfrm>
        </p:spPr>
        <p:txBody>
          <a:bodyPr/>
          <a:lstStyle/>
          <a:p>
            <a:r>
              <a:rPr lang="en-US" altLang="ko-KR" dirty="0"/>
              <a:t>PWM(Pulse</a:t>
            </a:r>
            <a:r>
              <a:rPr lang="ko-KR" altLang="en-US" dirty="0"/>
              <a:t> </a:t>
            </a:r>
            <a:r>
              <a:rPr lang="en-US" altLang="ko-KR" dirty="0"/>
              <a:t>Width</a:t>
            </a:r>
            <a:r>
              <a:rPr lang="ko-KR" altLang="en-US" dirty="0"/>
              <a:t> </a:t>
            </a:r>
            <a:r>
              <a:rPr lang="en-US" altLang="ko-KR" dirty="0"/>
              <a:t>Modulation)</a:t>
            </a:r>
          </a:p>
        </p:txBody>
      </p:sp>
      <p:pic>
        <p:nvPicPr>
          <p:cNvPr id="2050" name="Picture 2" descr="Pulse Width Modulation - SparkFun Learn">
            <a:extLst>
              <a:ext uri="{FF2B5EF4-FFF2-40B4-BE49-F238E27FC236}">
                <a16:creationId xmlns:a16="http://schemas.microsoft.com/office/drawing/2014/main" id="{3A231221-7E12-98C2-9297-0D9897D21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11" y="1482719"/>
            <a:ext cx="6191250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저소음 DC모터 MB4260-2453 42파이 DC24V 5300rpm 18W">
            <a:extLst>
              <a:ext uri="{FF2B5EF4-FFF2-40B4-BE49-F238E27FC236}">
                <a16:creationId xmlns:a16="http://schemas.microsoft.com/office/drawing/2014/main" id="{4687C62D-ADE8-651D-D3CC-8A4191184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612" y="1126639"/>
            <a:ext cx="2618196" cy="261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anoleaf Essentials Matter A19 Smart Bulb - Thread &amp; Matter-Enabled Smart  LED Light Bulb - White and Color (3 Pack) - Apple (KR)">
            <a:extLst>
              <a:ext uri="{FF2B5EF4-FFF2-40B4-BE49-F238E27FC236}">
                <a16:creationId xmlns:a16="http://schemas.microsoft.com/office/drawing/2014/main" id="{B863FB6B-0DE5-4EFE-B916-2F9C6B576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155" y="3912913"/>
            <a:ext cx="2189830" cy="218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92166D19-4DE7-B137-59E4-C52221CDE7AD}"/>
              </a:ext>
            </a:extLst>
          </p:cNvPr>
          <p:cNvSpPr/>
          <p:nvPr/>
        </p:nvSpPr>
        <p:spPr>
          <a:xfrm rot="19825445">
            <a:off x="7652928" y="2952156"/>
            <a:ext cx="766987" cy="5633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DD5E46C3-3C99-9F68-4FD0-D47A674EAE0A}"/>
              </a:ext>
            </a:extLst>
          </p:cNvPr>
          <p:cNvSpPr/>
          <p:nvPr/>
        </p:nvSpPr>
        <p:spPr>
          <a:xfrm rot="1984472">
            <a:off x="7653395" y="4105131"/>
            <a:ext cx="766987" cy="5633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3B9D739-1BC7-3DDA-F924-E121E9970CD8}"/>
              </a:ext>
            </a:extLst>
          </p:cNvPr>
          <p:cNvCxnSpPr/>
          <p:nvPr/>
        </p:nvCxnSpPr>
        <p:spPr>
          <a:xfrm>
            <a:off x="755650" y="1952625"/>
            <a:ext cx="606651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FA0FA7F-70FC-1593-A507-005B12A56FA5}"/>
              </a:ext>
            </a:extLst>
          </p:cNvPr>
          <p:cNvSpPr txBox="1"/>
          <p:nvPr/>
        </p:nvSpPr>
        <p:spPr>
          <a:xfrm>
            <a:off x="6860261" y="17622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전압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47DEB9-C52C-600C-32ED-FE630627F964}"/>
              </a:ext>
            </a:extLst>
          </p:cNvPr>
          <p:cNvSpPr txBox="1"/>
          <p:nvPr/>
        </p:nvSpPr>
        <p:spPr>
          <a:xfrm>
            <a:off x="1672239" y="259084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단위시간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527D772-A35D-3105-8E31-C5DB5FE920D1}"/>
              </a:ext>
            </a:extLst>
          </p:cNvPr>
          <p:cNvCxnSpPr/>
          <p:nvPr/>
        </p:nvCxnSpPr>
        <p:spPr>
          <a:xfrm>
            <a:off x="1358900" y="2613541"/>
            <a:ext cx="0" cy="46355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797961-25F8-CC00-B99A-DD2B6527850B}"/>
              </a:ext>
            </a:extLst>
          </p:cNvPr>
          <p:cNvCxnSpPr/>
          <p:nvPr/>
        </p:nvCxnSpPr>
        <p:spPr>
          <a:xfrm>
            <a:off x="3130550" y="2613541"/>
            <a:ext cx="0" cy="46355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A701F48-5C3D-22FF-A151-34CA1DEE7706}"/>
              </a:ext>
            </a:extLst>
          </p:cNvPr>
          <p:cNvCxnSpPr>
            <a:cxnSpLocks/>
          </p:cNvCxnSpPr>
          <p:nvPr/>
        </p:nvCxnSpPr>
        <p:spPr>
          <a:xfrm>
            <a:off x="1358900" y="2936875"/>
            <a:ext cx="1778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D1601CD-5FCC-2A25-B3B6-22CB1DCD3B70}"/>
              </a:ext>
            </a:extLst>
          </p:cNvPr>
          <p:cNvCxnSpPr/>
          <p:nvPr/>
        </p:nvCxnSpPr>
        <p:spPr>
          <a:xfrm>
            <a:off x="731380" y="2264287"/>
            <a:ext cx="6066511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48987E-3CB5-C834-9017-3DCA530CEDF1}"/>
              </a:ext>
            </a:extLst>
          </p:cNvPr>
          <p:cNvSpPr txBox="1"/>
          <p:nvPr/>
        </p:nvSpPr>
        <p:spPr>
          <a:xfrm>
            <a:off x="6823053" y="21316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전류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4EB73E-BDD5-9F2F-905D-C43808129D98}"/>
              </a:ext>
            </a:extLst>
          </p:cNvPr>
          <p:cNvSpPr txBox="1"/>
          <p:nvPr/>
        </p:nvSpPr>
        <p:spPr>
          <a:xfrm>
            <a:off x="6847227" y="249528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50%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A148C4-D4CA-5D22-BAD6-496E6565C7FC}"/>
              </a:ext>
            </a:extLst>
          </p:cNvPr>
          <p:cNvSpPr txBox="1"/>
          <p:nvPr/>
        </p:nvSpPr>
        <p:spPr>
          <a:xfrm>
            <a:off x="6860258" y="346491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75%</a:t>
            </a:r>
            <a:endParaRPr lang="ko-KR" alt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928305-AF2B-8D74-D192-377D8C7E5AF7}"/>
              </a:ext>
            </a:extLst>
          </p:cNvPr>
          <p:cNvSpPr txBox="1"/>
          <p:nvPr/>
        </p:nvSpPr>
        <p:spPr>
          <a:xfrm>
            <a:off x="6894092" y="511904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25%</a:t>
            </a:r>
            <a:endParaRPr lang="ko-KR" altLang="en-US" b="1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6F2163D-A711-45E9-1DA1-8472F565A901}"/>
              </a:ext>
            </a:extLst>
          </p:cNvPr>
          <p:cNvCxnSpPr/>
          <p:nvPr/>
        </p:nvCxnSpPr>
        <p:spPr>
          <a:xfrm>
            <a:off x="731379" y="3631047"/>
            <a:ext cx="6066511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3710690-6735-277C-EF44-205A5AE15210}"/>
              </a:ext>
            </a:extLst>
          </p:cNvPr>
          <p:cNvCxnSpPr/>
          <p:nvPr/>
        </p:nvCxnSpPr>
        <p:spPr>
          <a:xfrm>
            <a:off x="731378" y="5303715"/>
            <a:ext cx="6066511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747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75F70C-768F-77F5-1FCE-5AC9E3B3C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PWM </a:t>
            </a:r>
            <a:r>
              <a:rPr lang="ko-KR" altLang="en-US" dirty="0"/>
              <a:t>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4E12F9-FD49-AFD2-DE62-5F1382F67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가능한 이유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단위시간내 전압의 총량을 조절하여 결국</a:t>
            </a:r>
            <a:r>
              <a:rPr lang="en-US" altLang="ko-KR" dirty="0"/>
              <a:t>, </a:t>
            </a:r>
            <a:r>
              <a:rPr lang="ko-KR" altLang="en-US" dirty="0"/>
              <a:t>총 출력을 조절하는 원리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모터는 단위시간내</a:t>
            </a:r>
            <a:r>
              <a:rPr lang="en-US" altLang="ko-KR" dirty="0"/>
              <a:t>(</a:t>
            </a:r>
            <a:r>
              <a:rPr lang="ko-KR" altLang="en-US" dirty="0"/>
              <a:t>수십</a:t>
            </a:r>
            <a:r>
              <a:rPr lang="en-US" altLang="ko-KR" dirty="0" err="1"/>
              <a:t>KHz</a:t>
            </a:r>
            <a:r>
              <a:rPr lang="en-US" altLang="ko-KR" dirty="0"/>
              <a:t> </a:t>
            </a:r>
            <a:r>
              <a:rPr lang="ko-KR" altLang="en-US" dirty="0"/>
              <a:t>내</a:t>
            </a:r>
            <a:r>
              <a:rPr lang="en-US" altLang="ko-KR" dirty="0"/>
              <a:t>) </a:t>
            </a:r>
            <a:r>
              <a:rPr lang="ko-KR" altLang="en-US" dirty="0"/>
              <a:t>변화하는 전압에 모터의 기계적장치가 즉각 반응하지 못하는 것을 이용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LED</a:t>
            </a:r>
            <a:r>
              <a:rPr lang="ko-KR" altLang="en-US" dirty="0"/>
              <a:t>는 인간의 눈으로 인지할 수 있는 프레임 속도</a:t>
            </a:r>
            <a:r>
              <a:rPr lang="en-US" altLang="ko-KR" dirty="0"/>
              <a:t>(</a:t>
            </a:r>
            <a:r>
              <a:rPr lang="ko-KR" altLang="en-US" dirty="0"/>
              <a:t>최대 </a:t>
            </a:r>
            <a:r>
              <a:rPr lang="en-US" altLang="ko-KR" dirty="0"/>
              <a:t>100Hz)</a:t>
            </a:r>
            <a:r>
              <a:rPr lang="ko-KR" altLang="en-US" dirty="0"/>
              <a:t>보다 더 빠르게 </a:t>
            </a:r>
            <a:r>
              <a:rPr lang="en-US" altLang="ko-KR" dirty="0"/>
              <a:t>ON/OFF </a:t>
            </a:r>
            <a:r>
              <a:rPr lang="ko-KR" altLang="en-US" dirty="0"/>
              <a:t>되기 때문에 인간의 눈에는 밝기가 조절되어 보이는 것을 이용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4316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C3C8C6-7F7B-7024-B347-0EB12BC16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 </a:t>
            </a:r>
            <a:r>
              <a:rPr lang="ko-KR" altLang="en-US" dirty="0"/>
              <a:t>밝기 제어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16AD21D-B0D5-D7C1-484F-55D8B5C210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9503" y="1679575"/>
            <a:ext cx="4206294" cy="4351338"/>
          </a:xfrm>
        </p:spPr>
      </p:pic>
    </p:spTree>
    <p:extLst>
      <p:ext uri="{BB962C8B-B14F-4D97-AF65-F5344CB8AC3E}">
        <p14:creationId xmlns:p14="http://schemas.microsoft.com/office/powerpoint/2010/main" val="990780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4FE356-3237-02E7-4603-6567434DA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데이터시트보는법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920B4-6C82-C272-4FB6-8AF885E11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led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0F480C-F5BC-338C-417C-A13C084C2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4B6253-D35A-D772-2B30-E1A9A77AF715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4B4ED6-8973-5620-6E52-996326982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047" y="1901582"/>
            <a:ext cx="8233082" cy="398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38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3FDA0-F8A3-BF70-6F78-93B71348E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 </a:t>
            </a:r>
            <a:r>
              <a:rPr lang="ko-KR" altLang="en-US" dirty="0"/>
              <a:t>밝기 제어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C6EE84-FB7C-3A99-09E5-FB9B529F3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2946400" cy="3775758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CC022CD-8993-9AFD-615D-6B07D1DF106F}"/>
              </a:ext>
            </a:extLst>
          </p:cNvPr>
          <p:cNvSpPr txBox="1">
            <a:spLocks/>
          </p:cNvSpPr>
          <p:nvPr/>
        </p:nvSpPr>
        <p:spPr>
          <a:xfrm>
            <a:off x="4857342" y="5159489"/>
            <a:ext cx="5213757" cy="1333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analogWrite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핀번호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);</a:t>
            </a:r>
          </a:p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핀번호는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~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표시 있는 핀만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DAABC60E-D72A-FEBD-934F-0093D6F079DE}"/>
              </a:ext>
            </a:extLst>
          </p:cNvPr>
          <p:cNvSpPr txBox="1">
            <a:spLocks/>
          </p:cNvSpPr>
          <p:nvPr/>
        </p:nvSpPr>
        <p:spPr>
          <a:xfrm>
            <a:off x="4043487" y="4342187"/>
            <a:ext cx="4905125" cy="34855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- 0~255</a:t>
            </a:r>
            <a:r>
              <a:rPr lang="ko-KR" altLang="en-US" sz="1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까지 밝기를 설정할 수 있음</a:t>
            </a:r>
            <a:endParaRPr lang="en-US" altLang="ko-KR" sz="1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8760149-17D0-D845-82C3-5B081B94147B}"/>
              </a:ext>
            </a:extLst>
          </p:cNvPr>
          <p:cNvCxnSpPr/>
          <p:nvPr/>
        </p:nvCxnSpPr>
        <p:spPr>
          <a:xfrm flipV="1">
            <a:off x="3549650" y="4631057"/>
            <a:ext cx="511608" cy="309243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609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B2C6A-ABE0-B4C5-CA76-89D3671D2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 </a:t>
            </a:r>
            <a:r>
              <a:rPr lang="ko-KR" altLang="en-US" dirty="0"/>
              <a:t>밝기 제어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B6D81F-4DC4-38D5-0BE7-44FCDAFA8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1" y="1833404"/>
            <a:ext cx="3708399" cy="39323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920C9CD-07A4-D00B-8499-9D42C1290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396" y="2009753"/>
            <a:ext cx="895396" cy="7683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823AA5-546E-4F43-CC25-66A9D4FC8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7704" y="1989574"/>
            <a:ext cx="895395" cy="8087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8B77D30-0229-747A-9FF2-B94050F7B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735" y="2001776"/>
            <a:ext cx="895396" cy="76838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45D761A-AADE-B77D-9E2E-22A6CC305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6321" y="2001776"/>
            <a:ext cx="895396" cy="851215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FA54A404-F57E-53A6-4321-4577747FAE06}"/>
              </a:ext>
            </a:extLst>
          </p:cNvPr>
          <p:cNvSpPr/>
          <p:nvPr/>
        </p:nvSpPr>
        <p:spPr>
          <a:xfrm>
            <a:off x="4577788" y="2260600"/>
            <a:ext cx="325120" cy="3454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40D44C8F-E3E3-B4BD-0D6B-4623188B2ABD}"/>
              </a:ext>
            </a:extLst>
          </p:cNvPr>
          <p:cNvSpPr/>
          <p:nvPr/>
        </p:nvSpPr>
        <p:spPr>
          <a:xfrm>
            <a:off x="6050503" y="2260600"/>
            <a:ext cx="325120" cy="3454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B7F96675-CF10-236A-DD87-C12BBA59CB78}"/>
              </a:ext>
            </a:extLst>
          </p:cNvPr>
          <p:cNvSpPr/>
          <p:nvPr/>
        </p:nvSpPr>
        <p:spPr>
          <a:xfrm>
            <a:off x="7490905" y="2262681"/>
            <a:ext cx="325120" cy="3454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D0D1FA5C-5717-2B33-ECFF-A12384E34DC8}"/>
              </a:ext>
            </a:extLst>
          </p:cNvPr>
          <p:cNvSpPr/>
          <p:nvPr/>
        </p:nvSpPr>
        <p:spPr>
          <a:xfrm>
            <a:off x="9054681" y="2262681"/>
            <a:ext cx="325120" cy="3454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152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7DEF7-84AE-2AB8-F35D-3D549340F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 </a:t>
            </a:r>
            <a:r>
              <a:rPr lang="ko-KR" altLang="en-US" dirty="0"/>
              <a:t>밝기 제어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B7EEC49-52AB-091A-3F61-E19E1BE5B3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0666" y="1732369"/>
            <a:ext cx="3016934" cy="4284046"/>
          </a:xfrm>
        </p:spPr>
      </p:pic>
      <p:sp>
        <p:nvSpPr>
          <p:cNvPr id="3" name="내용 개체 틀 6">
            <a:extLst>
              <a:ext uri="{FF2B5EF4-FFF2-40B4-BE49-F238E27FC236}">
                <a16:creationId xmlns:a16="http://schemas.microsoft.com/office/drawing/2014/main" id="{2B3510D2-8D11-28A4-0130-4A05E98250C6}"/>
              </a:ext>
            </a:extLst>
          </p:cNvPr>
          <p:cNvSpPr txBox="1">
            <a:spLocks/>
          </p:cNvSpPr>
          <p:nvPr/>
        </p:nvSpPr>
        <p:spPr>
          <a:xfrm>
            <a:off x="4042208" y="3692525"/>
            <a:ext cx="4905125" cy="134601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for </a:t>
            </a:r>
            <a:r>
              <a:rPr lang="ko-KR" altLang="en-US" sz="1800" dirty="0"/>
              <a:t>문을 이용하여 밝기 조절</a:t>
            </a: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/>
              <a:t>증감문을 이용하여 변수</a:t>
            </a:r>
            <a:r>
              <a:rPr lang="en-US" altLang="ko-KR" sz="1800" dirty="0"/>
              <a:t>(</a:t>
            </a:r>
            <a:r>
              <a:rPr lang="en-US" altLang="ko-KR" sz="1800" dirty="0" err="1"/>
              <a:t>i</a:t>
            </a:r>
            <a:r>
              <a:rPr lang="en-US" altLang="ko-KR" sz="1800" dirty="0"/>
              <a:t>)</a:t>
            </a:r>
            <a:r>
              <a:rPr lang="ko-KR" altLang="en-US" sz="1800" dirty="0"/>
              <a:t>를 </a:t>
            </a: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 err="1"/>
              <a:t>analogWrite</a:t>
            </a:r>
            <a:r>
              <a:rPr lang="en-US" altLang="ko-KR" sz="1800" dirty="0"/>
              <a:t>()</a:t>
            </a:r>
            <a:r>
              <a:rPr lang="ko-KR" altLang="en-US" sz="1800" dirty="0"/>
              <a:t>함수의 밝기 파라미터에 대입</a:t>
            </a:r>
            <a:endParaRPr lang="en-US" altLang="ko-KR" sz="18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DF8A0B1-834A-9CDD-F8A4-5945883A95F3}"/>
              </a:ext>
            </a:extLst>
          </p:cNvPr>
          <p:cNvSpPr/>
          <p:nvPr/>
        </p:nvSpPr>
        <p:spPr>
          <a:xfrm>
            <a:off x="853732" y="4305299"/>
            <a:ext cx="2590801" cy="82596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929B4CE-D390-D244-3BFB-A98DFAFFCA63}"/>
              </a:ext>
            </a:extLst>
          </p:cNvPr>
          <p:cNvCxnSpPr>
            <a:cxnSpLocks/>
          </p:cNvCxnSpPr>
          <p:nvPr/>
        </p:nvCxnSpPr>
        <p:spPr>
          <a:xfrm flipV="1">
            <a:off x="3358761" y="4391025"/>
            <a:ext cx="597675" cy="165332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200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5516A-AA52-ECF3-0A6D-9ED8994AD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A2DB80-9C04-66AC-476D-ED6F15E02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PWM </a:t>
            </a:r>
            <a:r>
              <a:rPr lang="ko-KR" altLang="en-US" dirty="0"/>
              <a:t>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0F7D49-22A7-B97B-D1B5-BFDA11568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4300" y="1690688"/>
            <a:ext cx="6388100" cy="4271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아두이노에서는</a:t>
            </a:r>
            <a:r>
              <a:rPr lang="ko-KR" altLang="en-US" dirty="0"/>
              <a:t> 단순히 </a:t>
            </a:r>
            <a:r>
              <a:rPr lang="en-US" altLang="ko-KR" dirty="0"/>
              <a:t>PWM</a:t>
            </a:r>
            <a:r>
              <a:rPr lang="ko-KR" altLang="en-US" dirty="0"/>
              <a:t>으로 표현하지만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/>
              <a:t>아두이노의</a:t>
            </a:r>
            <a:r>
              <a:rPr lang="ko-KR" altLang="en-US" dirty="0"/>
              <a:t> 메인 </a:t>
            </a:r>
            <a:r>
              <a:rPr lang="en-US" altLang="ko-KR" dirty="0"/>
              <a:t>IC</a:t>
            </a:r>
            <a:r>
              <a:rPr lang="ko-KR" altLang="en-US" dirty="0"/>
              <a:t>인 </a:t>
            </a:r>
            <a:r>
              <a:rPr lang="en-US" altLang="ko-KR" dirty="0" err="1"/>
              <a:t>ATmega</a:t>
            </a:r>
            <a:r>
              <a:rPr lang="en-US" altLang="ko-KR" dirty="0"/>
              <a:t> </a:t>
            </a:r>
            <a:r>
              <a:rPr lang="ko-KR" altLang="en-US" dirty="0"/>
              <a:t>내부에서는 타이머</a:t>
            </a:r>
            <a:r>
              <a:rPr lang="en-US" altLang="ko-KR" dirty="0"/>
              <a:t>/</a:t>
            </a:r>
            <a:r>
              <a:rPr lang="ko-KR" altLang="en-US" dirty="0"/>
              <a:t>카운터 레지스터를 이용해서</a:t>
            </a:r>
            <a:r>
              <a:rPr lang="en-US" altLang="ko-KR" dirty="0"/>
              <a:t> </a:t>
            </a:r>
            <a:r>
              <a:rPr lang="en-US" altLang="ko-KR" dirty="0" err="1"/>
              <a:t>pwm</a:t>
            </a:r>
            <a:r>
              <a:rPr lang="en-US" altLang="ko-KR" dirty="0"/>
              <a:t> </a:t>
            </a:r>
            <a:r>
              <a:rPr lang="ko-KR" altLang="en-US" dirty="0"/>
              <a:t>기능을 구현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FCB7B41-9CB2-23AC-61E9-2DAD3E7D6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88" y="1138573"/>
            <a:ext cx="4549834" cy="517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65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D0255-06A9-79D1-6564-B851B741C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pwm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CA050-49E4-735D-E36A-C4BFA132C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6C5CE9-3E30-C5DE-A272-3498E5835E8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8BA5113-3EE1-5E18-3171-333CD7B68816}"/>
              </a:ext>
            </a:extLst>
          </p:cNvPr>
          <p:cNvSpPr txBox="1">
            <a:spLocks/>
          </p:cNvSpPr>
          <p:nvPr/>
        </p:nvSpPr>
        <p:spPr>
          <a:xfrm>
            <a:off x="838200" y="1325563"/>
            <a:ext cx="10515600" cy="485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/>
              <a:t>실습</a:t>
            </a:r>
            <a:r>
              <a:rPr lang="en-US" altLang="ko-KR"/>
              <a:t>1. </a:t>
            </a:r>
            <a:r>
              <a:rPr lang="ko-KR" altLang="en-US"/>
              <a:t>부저에서 도레미파솔라시도의 음을 구분하여 </a:t>
            </a:r>
            <a:r>
              <a:rPr lang="en-US" altLang="ko-KR"/>
              <a:t>‘</a:t>
            </a:r>
            <a:r>
              <a:rPr lang="ko-KR" altLang="en-US"/>
              <a:t>학교종이땡땡땡</a:t>
            </a:r>
            <a:r>
              <a:rPr lang="en-US" altLang="ko-KR"/>
              <a:t>’</a:t>
            </a:r>
            <a:r>
              <a:rPr lang="ko-KR" altLang="en-US"/>
              <a:t>을 구현해보세요</a:t>
            </a:r>
            <a:endParaRPr lang="ko-KR" altLang="en-US" dirty="0"/>
          </a:p>
        </p:txBody>
      </p:sp>
      <p:pic>
        <p:nvPicPr>
          <p:cNvPr id="8" name="Picture 2" descr="음별 Hz">
            <a:extLst>
              <a:ext uri="{FF2B5EF4-FFF2-40B4-BE49-F238E27FC236}">
                <a16:creationId xmlns:a16="http://schemas.microsoft.com/office/drawing/2014/main" id="{2961073F-AA3E-E0DD-0C99-1DDC5317C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50" y="2216193"/>
            <a:ext cx="689610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380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AE278-896E-560E-ADA6-8070746DF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PWM</a:t>
            </a:r>
            <a:r>
              <a:rPr lang="ko-KR" altLang="en-US" dirty="0"/>
              <a:t> 제어</a:t>
            </a:r>
            <a:r>
              <a:rPr lang="en-US" altLang="ko-KR" dirty="0"/>
              <a:t>(</a:t>
            </a:r>
            <a:r>
              <a:rPr lang="ko-KR" altLang="en-US" dirty="0" err="1"/>
              <a:t>서보모터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2899F9-5257-FBCD-C59B-CCB7133DE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714FD8-0B52-AEE0-7D38-A8D92366D5E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A82D1071-7176-5754-9C4E-AD7D5F66E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FAE4524-D08C-D005-4D5A-FA666E384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25563"/>
            <a:ext cx="6375106" cy="303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0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C0805-D938-C3FC-51AD-E338E67E3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61323-767B-BA79-B839-4908C68BA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PWM</a:t>
            </a:r>
            <a:r>
              <a:rPr lang="ko-KR" altLang="en-US" dirty="0"/>
              <a:t> 제어</a:t>
            </a:r>
            <a:r>
              <a:rPr lang="en-US" altLang="ko-KR" dirty="0"/>
              <a:t>(</a:t>
            </a:r>
            <a:r>
              <a:rPr lang="ko-KR" altLang="en-US" dirty="0" err="1"/>
              <a:t>서보모터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07FD1B-7F62-5313-2B21-3E04889AD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DA7029-B70D-94C1-474C-B5AB2C57C12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41ABA4C7-D7DC-492B-41F8-C9372434D1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9288" y="1620806"/>
            <a:ext cx="4934512" cy="2913094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3485819-5AAA-924E-B62D-B9637D833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25563"/>
            <a:ext cx="451789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831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11471-73E3-2A03-84D6-019C4FC72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DA1C39-25DC-99D1-2872-1CF091A75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PWM</a:t>
            </a:r>
            <a:r>
              <a:rPr lang="ko-KR" altLang="en-US" dirty="0"/>
              <a:t> 제어</a:t>
            </a:r>
            <a:r>
              <a:rPr lang="en-US" altLang="ko-KR" dirty="0"/>
              <a:t>(</a:t>
            </a:r>
            <a:r>
              <a:rPr lang="ko-KR" altLang="en-US" dirty="0" err="1"/>
              <a:t>서보모터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87CC9C-0631-84C4-FF5D-A8A332404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B6EB04-B2D3-349B-0C2C-768F4B44841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4A6091-B921-BDE1-2236-38DF36E84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955" y="1512411"/>
            <a:ext cx="5149045" cy="38331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21452F5-C682-A3B5-CD9D-A934A7F37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806" y="1512411"/>
            <a:ext cx="3276769" cy="18384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AF446A3-DD3E-F11F-6236-D41935671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805" y="3702388"/>
            <a:ext cx="3276769" cy="193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70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8B348-6EF2-C5AC-E7DA-30FB86D84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96FE17-C207-E960-DDB3-4F946AFF7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PWM</a:t>
            </a:r>
            <a:r>
              <a:rPr lang="ko-KR" altLang="en-US" dirty="0"/>
              <a:t> 제어</a:t>
            </a:r>
            <a:r>
              <a:rPr lang="en-US" altLang="ko-KR" dirty="0"/>
              <a:t>(</a:t>
            </a:r>
            <a:r>
              <a:rPr lang="ko-KR" altLang="en-US" dirty="0" err="1"/>
              <a:t>서보모터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B8A644-DBDF-E388-B933-52108BD05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C30AC7-81AD-A0BA-29A2-DA110F096C2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024472C-0463-240C-A866-C4BD73A98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5667" y="1325563"/>
            <a:ext cx="3726257" cy="4846420"/>
          </a:xfr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436E028-8172-F796-22CA-3B323E46AC50}"/>
              </a:ext>
            </a:extLst>
          </p:cNvPr>
          <p:cNvCxnSpPr/>
          <p:nvPr/>
        </p:nvCxnSpPr>
        <p:spPr>
          <a:xfrm flipV="1">
            <a:off x="5019675" y="3590925"/>
            <a:ext cx="0" cy="16573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32585F8-116A-926F-4A97-12419D5BD10A}"/>
              </a:ext>
            </a:extLst>
          </p:cNvPr>
          <p:cNvCxnSpPr/>
          <p:nvPr/>
        </p:nvCxnSpPr>
        <p:spPr>
          <a:xfrm>
            <a:off x="5019675" y="3590925"/>
            <a:ext cx="107632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EDE6001-EA64-0A45-9175-F808E6487198}"/>
              </a:ext>
            </a:extLst>
          </p:cNvPr>
          <p:cNvCxnSpPr/>
          <p:nvPr/>
        </p:nvCxnSpPr>
        <p:spPr>
          <a:xfrm>
            <a:off x="6096000" y="3590925"/>
            <a:ext cx="0" cy="16573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01DDE2B-25BF-B178-C628-18E579693AAD}"/>
              </a:ext>
            </a:extLst>
          </p:cNvPr>
          <p:cNvCxnSpPr/>
          <p:nvPr/>
        </p:nvCxnSpPr>
        <p:spPr>
          <a:xfrm>
            <a:off x="6096000" y="5248275"/>
            <a:ext cx="423862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32E382C-91BC-4192-1E80-9348CDC17E1F}"/>
              </a:ext>
            </a:extLst>
          </p:cNvPr>
          <p:cNvCxnSpPr/>
          <p:nvPr/>
        </p:nvCxnSpPr>
        <p:spPr>
          <a:xfrm>
            <a:off x="5019675" y="3000375"/>
            <a:ext cx="0" cy="36195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C58F036-3465-4DA2-47A5-8B4FCEFC9989}"/>
              </a:ext>
            </a:extLst>
          </p:cNvPr>
          <p:cNvCxnSpPr/>
          <p:nvPr/>
        </p:nvCxnSpPr>
        <p:spPr>
          <a:xfrm>
            <a:off x="6067425" y="3000375"/>
            <a:ext cx="0" cy="36195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7C3277F-24AA-B86A-5F0B-1B157EC46FA1}"/>
              </a:ext>
            </a:extLst>
          </p:cNvPr>
          <p:cNvCxnSpPr/>
          <p:nvPr/>
        </p:nvCxnSpPr>
        <p:spPr>
          <a:xfrm>
            <a:off x="5019675" y="3181350"/>
            <a:ext cx="104775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173CE88-A615-3E80-0A3A-968162288BA5}"/>
              </a:ext>
            </a:extLst>
          </p:cNvPr>
          <p:cNvCxnSpPr/>
          <p:nvPr/>
        </p:nvCxnSpPr>
        <p:spPr>
          <a:xfrm>
            <a:off x="5019675" y="5534025"/>
            <a:ext cx="0" cy="36195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4F532D0-B0DB-A5C8-9EDB-9D672A07D82A}"/>
              </a:ext>
            </a:extLst>
          </p:cNvPr>
          <p:cNvCxnSpPr/>
          <p:nvPr/>
        </p:nvCxnSpPr>
        <p:spPr>
          <a:xfrm>
            <a:off x="10315575" y="5534025"/>
            <a:ext cx="0" cy="36195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542AE63-5AE0-BEF7-90E0-5A2A5740767F}"/>
              </a:ext>
            </a:extLst>
          </p:cNvPr>
          <p:cNvCxnSpPr>
            <a:cxnSpLocks/>
          </p:cNvCxnSpPr>
          <p:nvPr/>
        </p:nvCxnSpPr>
        <p:spPr>
          <a:xfrm>
            <a:off x="5019675" y="5705475"/>
            <a:ext cx="52959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5AA01BB-D977-4887-9F0B-B40321BE7F08}"/>
              </a:ext>
            </a:extLst>
          </p:cNvPr>
          <p:cNvSpPr txBox="1"/>
          <p:nvPr/>
        </p:nvSpPr>
        <p:spPr>
          <a:xfrm>
            <a:off x="4131867" y="2518946"/>
            <a:ext cx="4083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서보모터</a:t>
            </a:r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회전 위치 결정</a:t>
            </a: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(ex-1~2ms)</a:t>
            </a:r>
            <a:endParaRPr lang="ko-KR" altLang="en-US" sz="16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A185BB-57FB-C206-0CC8-118C4AA7C393}"/>
              </a:ext>
            </a:extLst>
          </p:cNvPr>
          <p:cNvSpPr txBox="1"/>
          <p:nvPr/>
        </p:nvSpPr>
        <p:spPr>
          <a:xfrm>
            <a:off x="6096000" y="5833429"/>
            <a:ext cx="3876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PWM </a:t>
            </a:r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주기</a:t>
            </a: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단위시간</a:t>
            </a: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ex-50ms)</a:t>
            </a:r>
            <a:endParaRPr lang="ko-KR" altLang="en-US" sz="16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46782DB5-C8A5-D0E8-7832-0BD43DDD9598}"/>
              </a:ext>
            </a:extLst>
          </p:cNvPr>
          <p:cNvSpPr/>
          <p:nvPr/>
        </p:nvSpPr>
        <p:spPr>
          <a:xfrm rot="16200000">
            <a:off x="9736234" y="2354355"/>
            <a:ext cx="1673035" cy="47625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A9516B0A-DF99-D1AE-A6ED-CEBA8D36CD6D}"/>
              </a:ext>
            </a:extLst>
          </p:cNvPr>
          <p:cNvSpPr/>
          <p:nvPr/>
        </p:nvSpPr>
        <p:spPr>
          <a:xfrm rot="13036454">
            <a:off x="9724456" y="2381869"/>
            <a:ext cx="1744112" cy="47625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072A642D-9BE9-2CEE-C24C-096DCEF92C89}"/>
              </a:ext>
            </a:extLst>
          </p:cNvPr>
          <p:cNvSpPr/>
          <p:nvPr/>
        </p:nvSpPr>
        <p:spPr>
          <a:xfrm rot="10800000">
            <a:off x="9686556" y="2425465"/>
            <a:ext cx="1748107" cy="47625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Cpu - 사용자 인터페이스 및 제스처 아이콘">
            <a:extLst>
              <a:ext uri="{FF2B5EF4-FFF2-40B4-BE49-F238E27FC236}">
                <a16:creationId xmlns:a16="http://schemas.microsoft.com/office/drawing/2014/main" id="{29F154A4-E424-EB29-CA06-970BFE883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496" y="3314699"/>
            <a:ext cx="12763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038DF641-CDA0-35D6-EF1D-B2308E6CD8E1}"/>
              </a:ext>
            </a:extLst>
          </p:cNvPr>
          <p:cNvCxnSpPr>
            <a:cxnSpLocks/>
          </p:cNvCxnSpPr>
          <p:nvPr/>
        </p:nvCxnSpPr>
        <p:spPr>
          <a:xfrm>
            <a:off x="5653678" y="3827067"/>
            <a:ext cx="1671047" cy="182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78C335B-A81D-0CE9-F9A7-AF2506C4255C}"/>
              </a:ext>
            </a:extLst>
          </p:cNvPr>
          <p:cNvSpPr txBox="1"/>
          <p:nvPr/>
        </p:nvSpPr>
        <p:spPr>
          <a:xfrm>
            <a:off x="6173589" y="4804422"/>
            <a:ext cx="4083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듀티</a:t>
            </a:r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사이클 </a:t>
            </a:r>
            <a:r>
              <a:rPr lang="ko-KR" altLang="en-US" sz="1600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읽어들임</a:t>
            </a:r>
            <a:endParaRPr lang="ko-KR" altLang="en-US" sz="16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2" name="왼쪽 대괄호 41">
            <a:extLst>
              <a:ext uri="{FF2B5EF4-FFF2-40B4-BE49-F238E27FC236}">
                <a16:creationId xmlns:a16="http://schemas.microsoft.com/office/drawing/2014/main" id="{07A11CFF-F897-02C2-1464-C757BD46FA5F}"/>
              </a:ext>
            </a:extLst>
          </p:cNvPr>
          <p:cNvSpPr/>
          <p:nvPr/>
        </p:nvSpPr>
        <p:spPr>
          <a:xfrm rot="16200000">
            <a:off x="5480453" y="3229492"/>
            <a:ext cx="165872" cy="1008077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DD38C513-7364-128A-2677-40F4389657A3}"/>
              </a:ext>
            </a:extLst>
          </p:cNvPr>
          <p:cNvCxnSpPr>
            <a:cxnSpLocks/>
          </p:cNvCxnSpPr>
          <p:nvPr/>
        </p:nvCxnSpPr>
        <p:spPr>
          <a:xfrm flipV="1">
            <a:off x="9097619" y="3235095"/>
            <a:ext cx="674328" cy="602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3D65B5A-8650-2FBF-9703-0DE1501BCA9E}"/>
              </a:ext>
            </a:extLst>
          </p:cNvPr>
          <p:cNvSpPr txBox="1"/>
          <p:nvPr/>
        </p:nvSpPr>
        <p:spPr>
          <a:xfrm>
            <a:off x="8992844" y="4008604"/>
            <a:ext cx="4083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듀티</a:t>
            </a:r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사이클에 따라 제어위치 계산</a:t>
            </a:r>
          </a:p>
        </p:txBody>
      </p:sp>
    </p:spTree>
    <p:extLst>
      <p:ext uri="{BB962C8B-B14F-4D97-AF65-F5344CB8AC3E}">
        <p14:creationId xmlns:p14="http://schemas.microsoft.com/office/powerpoint/2010/main" val="3469802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7843F3-D67E-D121-8E4E-50AA6CDD6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타이머</a:t>
            </a:r>
            <a:r>
              <a:rPr lang="en-US" altLang="ko-KR" dirty="0"/>
              <a:t>/</a:t>
            </a:r>
            <a:r>
              <a:rPr lang="ko-KR" altLang="en-US" dirty="0"/>
              <a:t>카운터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A77B61-76B8-9B89-6FAA-4D2C61A23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sz="35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타이머</a:t>
            </a:r>
            <a:endParaRPr lang="en-US" altLang="ko-KR" sz="35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indent="0">
              <a:buNone/>
            </a:pPr>
            <a:r>
              <a:rPr lang="en-US" altLang="ko-KR" dirty="0"/>
              <a:t>-MCU </a:t>
            </a:r>
            <a:r>
              <a:rPr lang="ko-KR" altLang="en-US" dirty="0"/>
              <a:t>내부의 클럭을 세는 장치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내부 클럭을 세어 일정시간 동안 펄스를 만들어 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일정시간</a:t>
            </a:r>
            <a:r>
              <a:rPr lang="en-US" altLang="ko-KR" dirty="0"/>
              <a:t>(</a:t>
            </a:r>
            <a:r>
              <a:rPr lang="ko-KR" altLang="en-US" dirty="0"/>
              <a:t>특정 조건</a:t>
            </a:r>
            <a:r>
              <a:rPr lang="en-US" altLang="ko-KR" dirty="0"/>
              <a:t>)</a:t>
            </a:r>
            <a:r>
              <a:rPr lang="ko-KR" altLang="en-US" dirty="0"/>
              <a:t>뒤에 인터럽트 발생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분주가능</a:t>
            </a:r>
            <a:r>
              <a:rPr lang="en-US" altLang="ko-KR" dirty="0"/>
              <a:t>(</a:t>
            </a:r>
            <a:r>
              <a:rPr lang="en-US" altLang="ko-KR" dirty="0" err="1"/>
              <a:t>PreScare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ko-KR" altLang="en-US" sz="35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카운터</a:t>
            </a:r>
            <a:endParaRPr lang="en-US" altLang="ko-KR" sz="35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indent="0">
              <a:buNone/>
            </a:pPr>
            <a:r>
              <a:rPr lang="en-US" altLang="ko-KR" dirty="0"/>
              <a:t>-MCU </a:t>
            </a:r>
            <a:r>
              <a:rPr lang="ko-KR" altLang="en-US" dirty="0"/>
              <a:t>외부에서 입력되는 클럭을 세는 장치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 err="1"/>
              <a:t>외부핀을</a:t>
            </a:r>
            <a:r>
              <a:rPr lang="ko-KR" altLang="en-US" dirty="0"/>
              <a:t> 통하여 들어오는 펄스를 세는 장치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분주 불가능</a:t>
            </a:r>
            <a:r>
              <a:rPr lang="en-US" altLang="ko-KR" dirty="0"/>
              <a:t>(</a:t>
            </a:r>
            <a:r>
              <a:rPr lang="ko-KR" altLang="en-US" dirty="0"/>
              <a:t>외부 클럭을 그대로 사용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CD3589-6319-290A-4F39-51B336A0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26CCC0-2AE9-384A-F804-102336AB83C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1519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3FDF4F-459E-5F9A-213F-88671A4C9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데이터시트보는법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AA0C2E-E7D9-0F84-D673-9E67F324C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307BAD-D07C-55CB-702F-D065071461D5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604F485-DEFB-6628-7F3E-E5D892E77E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59" y="1479236"/>
            <a:ext cx="6144482" cy="450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9646DF1-8375-C6BD-FF7B-476715F8CE73}"/>
              </a:ext>
            </a:extLst>
          </p:cNvPr>
          <p:cNvSpPr/>
          <p:nvPr/>
        </p:nvSpPr>
        <p:spPr>
          <a:xfrm>
            <a:off x="623459" y="2657475"/>
            <a:ext cx="6144482" cy="21907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D54A4F-EF7E-95A4-E4B2-29E11002917B}"/>
              </a:ext>
            </a:extLst>
          </p:cNvPr>
          <p:cNvSpPr/>
          <p:nvPr/>
        </p:nvSpPr>
        <p:spPr>
          <a:xfrm>
            <a:off x="601980" y="4558990"/>
            <a:ext cx="6144482" cy="21907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E732BD-2170-EEF1-B4F7-468F5EA201D3}"/>
              </a:ext>
            </a:extLst>
          </p:cNvPr>
          <p:cNvSpPr txBox="1"/>
          <p:nvPr/>
        </p:nvSpPr>
        <p:spPr>
          <a:xfrm>
            <a:off x="6900875" y="2507218"/>
            <a:ext cx="3866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안정적으로 공급할 수 있는 최대 전류</a:t>
            </a:r>
            <a:endParaRPr lang="en-US" altLang="ko-KR" dirty="0"/>
          </a:p>
          <a:p>
            <a:r>
              <a:rPr lang="ko-KR" altLang="en-US" dirty="0"/>
              <a:t>실제 설계 시 </a:t>
            </a:r>
            <a:r>
              <a:rPr lang="ko-KR" altLang="en-US" dirty="0" err="1"/>
              <a:t>이값의</a:t>
            </a:r>
            <a:r>
              <a:rPr lang="ko-KR" altLang="en-US" dirty="0"/>
              <a:t> </a:t>
            </a:r>
            <a:r>
              <a:rPr lang="en-US" altLang="ko-KR" dirty="0"/>
              <a:t>80% </a:t>
            </a:r>
            <a:r>
              <a:rPr lang="ko-KR" altLang="en-US" dirty="0"/>
              <a:t>정도 사용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281DFD-144F-FD07-8A0F-5372D6D9CA4B}"/>
              </a:ext>
            </a:extLst>
          </p:cNvPr>
          <p:cNvSpPr txBox="1"/>
          <p:nvPr/>
        </p:nvSpPr>
        <p:spPr>
          <a:xfrm>
            <a:off x="6900875" y="4408733"/>
            <a:ext cx="3590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동작 전압</a:t>
            </a:r>
            <a:r>
              <a:rPr lang="en-US" altLang="ko-KR" dirty="0"/>
              <a:t>(If</a:t>
            </a:r>
            <a:r>
              <a:rPr lang="ko-KR" altLang="en-US" dirty="0"/>
              <a:t>가 </a:t>
            </a:r>
            <a:r>
              <a:rPr lang="en-US" altLang="ko-KR" dirty="0"/>
              <a:t>5mA </a:t>
            </a:r>
            <a:r>
              <a:rPr lang="ko-KR" altLang="en-US" dirty="0" err="1"/>
              <a:t>일때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8254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7FB5A-32B0-DFD1-5CB4-1C35D1C1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타이머</a:t>
            </a:r>
            <a:r>
              <a:rPr lang="en-US" altLang="ko-KR" dirty="0"/>
              <a:t>/</a:t>
            </a:r>
            <a:r>
              <a:rPr lang="ko-KR" altLang="en-US" dirty="0"/>
              <a:t>카운터</a:t>
            </a:r>
            <a:r>
              <a:rPr lang="en-US" altLang="ko-KR" dirty="0"/>
              <a:t>(AVR </a:t>
            </a:r>
            <a:r>
              <a:rPr lang="ko-KR" altLang="en-US" dirty="0"/>
              <a:t>코어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9F4E547-537A-13BD-122D-44C6F938FC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94573" y="1666037"/>
            <a:ext cx="5449303" cy="4879182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740CD1-10A2-B105-F3E0-07BD33250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92F7E4-E2B8-715F-DD01-2D0186F8573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C9894CF-4C34-D09B-33EF-896734369977}"/>
              </a:ext>
            </a:extLst>
          </p:cNvPr>
          <p:cNvSpPr/>
          <p:nvPr/>
        </p:nvSpPr>
        <p:spPr>
          <a:xfrm>
            <a:off x="3575050" y="2944580"/>
            <a:ext cx="1739900" cy="68762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6256D8-316E-A407-DB3D-71690E2404AD}"/>
              </a:ext>
            </a:extLst>
          </p:cNvPr>
          <p:cNvSpPr txBox="1"/>
          <p:nvPr/>
        </p:nvSpPr>
        <p:spPr>
          <a:xfrm>
            <a:off x="2360700" y="2489828"/>
            <a:ext cx="1965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현재 카운터 값 저장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F71EF9-1E7D-8993-8EE9-8D460F0E4C3F}"/>
              </a:ext>
            </a:extLst>
          </p:cNvPr>
          <p:cNvSpPr/>
          <p:nvPr/>
        </p:nvSpPr>
        <p:spPr>
          <a:xfrm>
            <a:off x="6892078" y="3436288"/>
            <a:ext cx="549908" cy="39722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FEF3FE-C919-7712-120F-68AD2696FF56}"/>
              </a:ext>
            </a:extLst>
          </p:cNvPr>
          <p:cNvSpPr txBox="1"/>
          <p:nvPr/>
        </p:nvSpPr>
        <p:spPr>
          <a:xfrm>
            <a:off x="7487074" y="3274596"/>
            <a:ext cx="1425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인터럽트 요청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3D8CA8-C55D-BD2F-D491-21F6092D3890}"/>
              </a:ext>
            </a:extLst>
          </p:cNvPr>
          <p:cNvSpPr/>
          <p:nvPr/>
        </p:nvSpPr>
        <p:spPr>
          <a:xfrm>
            <a:off x="4170046" y="3797299"/>
            <a:ext cx="549908" cy="30832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FF965F-952F-702C-9012-D3E89995FB1E}"/>
              </a:ext>
            </a:extLst>
          </p:cNvPr>
          <p:cNvSpPr txBox="1"/>
          <p:nvPr/>
        </p:nvSpPr>
        <p:spPr>
          <a:xfrm>
            <a:off x="3190353" y="3826228"/>
            <a:ext cx="973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비교연산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1B01A1-E8CD-B556-B641-9D29A07CD808}"/>
              </a:ext>
            </a:extLst>
          </p:cNvPr>
          <p:cNvSpPr/>
          <p:nvPr/>
        </p:nvSpPr>
        <p:spPr>
          <a:xfrm>
            <a:off x="8112232" y="3613149"/>
            <a:ext cx="637994" cy="164147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3629DF-3375-A011-AE54-B2E876FFFBDA}"/>
              </a:ext>
            </a:extLst>
          </p:cNvPr>
          <p:cNvSpPr txBox="1"/>
          <p:nvPr/>
        </p:nvSpPr>
        <p:spPr>
          <a:xfrm>
            <a:off x="7240211" y="5337907"/>
            <a:ext cx="1672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PWM </a:t>
            </a:r>
            <a:r>
              <a:rPr lang="ko-KR" altLang="en-US" sz="1600" dirty="0"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생성 부분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6719476-0903-4404-53B7-AC99AA944D5D}"/>
              </a:ext>
            </a:extLst>
          </p:cNvPr>
          <p:cNvSpPr/>
          <p:nvPr/>
        </p:nvSpPr>
        <p:spPr>
          <a:xfrm>
            <a:off x="4194136" y="4221826"/>
            <a:ext cx="501728" cy="30832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09D485-2BDE-F1E8-43C7-FE9F5F806911}"/>
              </a:ext>
            </a:extLst>
          </p:cNvPr>
          <p:cNvSpPr txBox="1"/>
          <p:nvPr/>
        </p:nvSpPr>
        <p:spPr>
          <a:xfrm>
            <a:off x="2835317" y="4460769"/>
            <a:ext cx="1425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비교기준 설정</a:t>
            </a:r>
            <a:endParaRPr lang="ko-KR" altLang="en-US" sz="1600" dirty="0">
              <a:solidFill>
                <a:schemeClr val="accen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2310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50CDE7-9475-9719-E525-A693D44EF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타이머</a:t>
            </a:r>
            <a:r>
              <a:rPr lang="en-US" altLang="ko-KR" dirty="0"/>
              <a:t>/</a:t>
            </a:r>
            <a:r>
              <a:rPr lang="ko-KR" altLang="en-US" dirty="0"/>
              <a:t>카운터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63CE7722-BDF2-6981-55C6-4CD9687D9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28627" y="1980202"/>
            <a:ext cx="5415107" cy="3131547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25F15D-0F08-492D-7463-1B58761BB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4182AB-6775-B14C-895E-6CF47355642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B4C30BE-8729-C57E-983B-80E296103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284" y="2453165"/>
            <a:ext cx="5546976" cy="2354719"/>
          </a:xfrm>
          <a:prstGeom prst="rect">
            <a:avLst/>
          </a:prstGeom>
        </p:spPr>
      </p:pic>
      <p:sp>
        <p:nvSpPr>
          <p:cNvPr id="12" name="내용 개체 틀 5">
            <a:extLst>
              <a:ext uri="{FF2B5EF4-FFF2-40B4-BE49-F238E27FC236}">
                <a16:creationId xmlns:a16="http://schemas.microsoft.com/office/drawing/2014/main" id="{A8E4FDDD-C5D9-6779-A442-3BF224093A41}"/>
              </a:ext>
            </a:extLst>
          </p:cNvPr>
          <p:cNvSpPr txBox="1">
            <a:spLocks/>
          </p:cNvSpPr>
          <p:nvPr/>
        </p:nvSpPr>
        <p:spPr>
          <a:xfrm>
            <a:off x="0" y="5421795"/>
            <a:ext cx="6223000" cy="728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dirty="0"/>
              <a:t>Fast PWM  </a:t>
            </a:r>
            <a:r>
              <a:rPr lang="ko-KR" altLang="en-US" dirty="0"/>
              <a:t>모드</a:t>
            </a:r>
          </a:p>
        </p:txBody>
      </p:sp>
      <p:sp>
        <p:nvSpPr>
          <p:cNvPr id="3" name="내용 개체 틀 5">
            <a:extLst>
              <a:ext uri="{FF2B5EF4-FFF2-40B4-BE49-F238E27FC236}">
                <a16:creationId xmlns:a16="http://schemas.microsoft.com/office/drawing/2014/main" id="{C2716B9A-4936-0163-FD60-645C4F1CCCAE}"/>
              </a:ext>
            </a:extLst>
          </p:cNvPr>
          <p:cNvSpPr txBox="1">
            <a:spLocks/>
          </p:cNvSpPr>
          <p:nvPr/>
        </p:nvSpPr>
        <p:spPr>
          <a:xfrm>
            <a:off x="5794260" y="5322416"/>
            <a:ext cx="6223000" cy="728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dirty="0"/>
              <a:t>CTC PWM  </a:t>
            </a:r>
            <a:r>
              <a:rPr lang="ko-KR" altLang="en-US" dirty="0"/>
              <a:t>모드</a:t>
            </a:r>
          </a:p>
        </p:txBody>
      </p:sp>
    </p:spTree>
    <p:extLst>
      <p:ext uri="{BB962C8B-B14F-4D97-AF65-F5344CB8AC3E}">
        <p14:creationId xmlns:p14="http://schemas.microsoft.com/office/powerpoint/2010/main" val="41594637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C64F4-C3B1-184A-B5D1-24065CBBD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AEFDB-B64B-A33F-2966-309FF7447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33D813-B9F5-40C4-E489-1364B0506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D5BF52-4323-CA45-3A91-F5CF936CBFE2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4A2D817-DE89-5EDE-1DC0-F90359BE5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3944" y="1794798"/>
            <a:ext cx="5169166" cy="3511730"/>
          </a:xfrm>
          <a:prstGeom prst="rect">
            <a:avLst/>
          </a:prstGeo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769FAF2-37C4-EF8F-AFDD-00C08C4BF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48299"/>
            <a:ext cx="10515600" cy="728663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dirty="0"/>
              <a:t>Phase Correct PWM  </a:t>
            </a:r>
            <a:r>
              <a:rPr lang="ko-KR" altLang="en-US" dirty="0"/>
              <a:t>모드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576C053-C83C-593C-A162-68194886CACC}"/>
              </a:ext>
            </a:extLst>
          </p:cNvPr>
          <p:cNvSpPr/>
          <p:nvPr/>
        </p:nvSpPr>
        <p:spPr>
          <a:xfrm>
            <a:off x="6743700" y="2569633"/>
            <a:ext cx="482601" cy="45720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58D1034-F681-03C8-CB12-472ED71A7D81}"/>
              </a:ext>
            </a:extLst>
          </p:cNvPr>
          <p:cNvCxnSpPr>
            <a:cxnSpLocks/>
          </p:cNvCxnSpPr>
          <p:nvPr/>
        </p:nvCxnSpPr>
        <p:spPr>
          <a:xfrm>
            <a:off x="3331633" y="3877733"/>
            <a:ext cx="339936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225211B-CD58-251F-0FAC-F4F5A2940EEA}"/>
              </a:ext>
            </a:extLst>
          </p:cNvPr>
          <p:cNvSpPr txBox="1"/>
          <p:nvPr/>
        </p:nvSpPr>
        <p:spPr>
          <a:xfrm>
            <a:off x="7487266" y="2628957"/>
            <a:ext cx="1622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설정값</a:t>
            </a:r>
            <a:r>
              <a:rPr lang="ko-KR" altLang="en-US" sz="1600" b="1" dirty="0"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레지스터</a:t>
            </a:r>
            <a:endParaRPr lang="en-US" altLang="ko-KR" sz="1600" b="1" dirty="0">
              <a:solidFill>
                <a:schemeClr val="accen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1200" b="1" dirty="0"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(PWM , </a:t>
            </a:r>
            <a:r>
              <a:rPr lang="ko-KR" altLang="en-US" sz="1200" b="1" dirty="0"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인터럽트</a:t>
            </a:r>
            <a:r>
              <a:rPr lang="en-US" altLang="ko-KR" sz="1200" b="1" dirty="0"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1200" b="1" dirty="0">
              <a:solidFill>
                <a:schemeClr val="accen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A66EE3-0348-5BFC-599A-97941774F14C}"/>
              </a:ext>
            </a:extLst>
          </p:cNvPr>
          <p:cNvSpPr txBox="1"/>
          <p:nvPr/>
        </p:nvSpPr>
        <p:spPr>
          <a:xfrm>
            <a:off x="6765754" y="3791867"/>
            <a:ext cx="1443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OCRnX</a:t>
            </a:r>
            <a:r>
              <a:rPr lang="en-US" altLang="ko-KR" sz="1200" b="1" dirty="0"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1200" b="1" dirty="0"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레지스터</a:t>
            </a:r>
          </a:p>
        </p:txBody>
      </p:sp>
    </p:spTree>
    <p:extLst>
      <p:ext uri="{BB962C8B-B14F-4D97-AF65-F5344CB8AC3E}">
        <p14:creationId xmlns:p14="http://schemas.microsoft.com/office/powerpoint/2010/main" val="31125909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428CB-6510-C71C-878A-FB566984F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아날로그 입력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FD7F34B-69AB-FFD5-4B9C-C4A957218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3952" y="3831285"/>
            <a:ext cx="3959638" cy="2148836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7A02CC-1812-25C1-ECA2-0FD544CFA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24992A-FDF8-1304-AA59-C7682C1F4F5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97DD661-E8CF-3AAB-E803-F82FA12C6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159" y="1198028"/>
            <a:ext cx="3702240" cy="47500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C8870BE-3E9A-3FFB-62CA-0568F6DB1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171" y="1204676"/>
            <a:ext cx="4050419" cy="19957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7EBC9142-7DB8-D123-7435-9AC397FAEDF8}"/>
                  </a:ext>
                </a:extLst>
              </p14:cNvPr>
              <p14:cNvContentPartPr/>
              <p14:nvPr/>
            </p14:nvContentPartPr>
            <p14:xfrm>
              <a:off x="2738410" y="1354130"/>
              <a:ext cx="807120" cy="43344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7EBC9142-7DB8-D123-7435-9AC397FAEDF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29410" y="1345130"/>
                <a:ext cx="82476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2DCCBF36-A31D-7AAA-0464-2629D1B04EB7}"/>
                  </a:ext>
                </a:extLst>
              </p14:cNvPr>
              <p14:cNvContentPartPr/>
              <p14:nvPr/>
            </p14:nvContentPartPr>
            <p14:xfrm>
              <a:off x="2671450" y="1714490"/>
              <a:ext cx="168120" cy="687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2DCCBF36-A31D-7AAA-0464-2629D1B04EB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62810" y="1705490"/>
                <a:ext cx="18576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2B2D6BB2-D5A7-0646-7DCC-5912C9AA31AD}"/>
                  </a:ext>
                </a:extLst>
              </p14:cNvPr>
              <p14:cNvContentPartPr/>
              <p14:nvPr/>
            </p14:nvContentPartPr>
            <p14:xfrm>
              <a:off x="3479650" y="1717370"/>
              <a:ext cx="139320" cy="6732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2B2D6BB2-D5A7-0646-7DCC-5912C9AA31A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70650" y="1708370"/>
                <a:ext cx="156960" cy="8496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CE89CB8E-084E-4E1A-C797-8668B72BE1E9}"/>
              </a:ext>
            </a:extLst>
          </p:cNvPr>
          <p:cNvSpPr txBox="1"/>
          <p:nvPr/>
        </p:nvSpPr>
        <p:spPr>
          <a:xfrm>
            <a:off x="3545530" y="1114707"/>
            <a:ext cx="1948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돌리면서 조절</a:t>
            </a:r>
            <a:r>
              <a:rPr lang="en-US" altLang="ko-KR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!</a:t>
            </a:r>
            <a:endParaRPr lang="ko-KR" altLang="en-US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27D7C62-C6E5-DD02-8616-0D9C479694F2}"/>
              </a:ext>
            </a:extLst>
          </p:cNvPr>
          <p:cNvSpPr/>
          <p:nvPr/>
        </p:nvSpPr>
        <p:spPr>
          <a:xfrm>
            <a:off x="7628351" y="2354893"/>
            <a:ext cx="1647172" cy="32567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D9741E-7D10-FA00-ED07-16B5D1827F18}"/>
              </a:ext>
            </a:extLst>
          </p:cNvPr>
          <p:cNvSpPr txBox="1"/>
          <p:nvPr/>
        </p:nvSpPr>
        <p:spPr>
          <a:xfrm>
            <a:off x="9500245" y="2354893"/>
            <a:ext cx="2591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analogRead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핀번호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92653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F8826-86BB-F6B2-28A7-1B952C375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A6A02-F77B-66B2-6C75-ED814EA9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아날로그 입력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04D03E58-DDB7-BC08-60D4-C15A368EA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93952" y="3831285"/>
            <a:ext cx="3959638" cy="2148836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21D67D-E3E9-D31A-8ECF-9D0FA0908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F64B46-6B6A-51A5-EF65-8ABB60C77B9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9D887B1-BDA0-2B06-8BEA-6D00BE25D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159" y="1198028"/>
            <a:ext cx="3702240" cy="47500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13C498E-232F-5939-0BAC-D7846C856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171" y="1204676"/>
            <a:ext cx="4050419" cy="19957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62A9AE43-19B0-523D-0F57-FFBFAF77AB38}"/>
                  </a:ext>
                </a:extLst>
              </p14:cNvPr>
              <p14:cNvContentPartPr/>
              <p14:nvPr/>
            </p14:nvContentPartPr>
            <p14:xfrm>
              <a:off x="2738410" y="1354130"/>
              <a:ext cx="807120" cy="43344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62A9AE43-19B0-523D-0F57-FFBFAF77AB3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29410" y="1345130"/>
                <a:ext cx="82476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F6880447-7C84-86B4-01B7-3B2CB30796B8}"/>
                  </a:ext>
                </a:extLst>
              </p14:cNvPr>
              <p14:cNvContentPartPr/>
              <p14:nvPr/>
            </p14:nvContentPartPr>
            <p14:xfrm>
              <a:off x="2671450" y="1714490"/>
              <a:ext cx="168120" cy="687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F6880447-7C84-86B4-01B7-3B2CB30796B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62810" y="1705490"/>
                <a:ext cx="18576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92507E58-F7BE-20C8-C766-47C315BDFF73}"/>
                  </a:ext>
                </a:extLst>
              </p14:cNvPr>
              <p14:cNvContentPartPr/>
              <p14:nvPr/>
            </p14:nvContentPartPr>
            <p14:xfrm>
              <a:off x="3479650" y="1717370"/>
              <a:ext cx="139320" cy="6732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92507E58-F7BE-20C8-C766-47C315BDFF7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70650" y="1708370"/>
                <a:ext cx="156960" cy="8496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1EAABCE-FEC7-CE0A-FE96-FE389B20850C}"/>
              </a:ext>
            </a:extLst>
          </p:cNvPr>
          <p:cNvSpPr txBox="1"/>
          <p:nvPr/>
        </p:nvSpPr>
        <p:spPr>
          <a:xfrm>
            <a:off x="3545530" y="1114707"/>
            <a:ext cx="1948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돌리면서 조절</a:t>
            </a:r>
            <a:r>
              <a:rPr lang="en-US" altLang="ko-KR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!</a:t>
            </a:r>
            <a:endParaRPr lang="ko-KR" altLang="en-US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FCC7B81-7990-CD78-876A-E675CD747A46}"/>
              </a:ext>
            </a:extLst>
          </p:cNvPr>
          <p:cNvSpPr/>
          <p:nvPr/>
        </p:nvSpPr>
        <p:spPr>
          <a:xfrm>
            <a:off x="7628351" y="2354893"/>
            <a:ext cx="1647172" cy="32567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7D5A3D-4ACB-C6E6-975F-25AA29AF3294}"/>
              </a:ext>
            </a:extLst>
          </p:cNvPr>
          <p:cNvSpPr txBox="1"/>
          <p:nvPr/>
        </p:nvSpPr>
        <p:spPr>
          <a:xfrm>
            <a:off x="9500245" y="2354893"/>
            <a:ext cx="2591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analogRead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핀번호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1B3CFC-D6DB-9AAF-BC54-0BD46CBE3B83}"/>
              </a:ext>
            </a:extLst>
          </p:cNvPr>
          <p:cNvSpPr txBox="1"/>
          <p:nvPr/>
        </p:nvSpPr>
        <p:spPr>
          <a:xfrm>
            <a:off x="5725736" y="6091172"/>
            <a:ext cx="2591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0~1024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사이의 값 출력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57B0C-C552-A9C4-243D-8CE173956919}"/>
              </a:ext>
            </a:extLst>
          </p:cNvPr>
          <p:cNvSpPr txBox="1"/>
          <p:nvPr/>
        </p:nvSpPr>
        <p:spPr>
          <a:xfrm>
            <a:off x="5570566" y="3324832"/>
            <a:ext cx="4606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A0~A5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까지의 핀만 사용 가능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우노의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경우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90675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5D9DC1-DA01-6778-7B61-6606ABC1B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아날로그입력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DAF7B3-021A-409E-71E1-E805E7DFA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조도센서를 이용하여 </a:t>
            </a:r>
            <a:r>
              <a:rPr lang="ko-KR" altLang="en-US" dirty="0" err="1"/>
              <a:t>어두어지면</a:t>
            </a:r>
            <a:r>
              <a:rPr lang="ko-KR" altLang="en-US" dirty="0"/>
              <a:t> </a:t>
            </a:r>
            <a:r>
              <a:rPr lang="en-US" altLang="ko-KR" dirty="0"/>
              <a:t>LED</a:t>
            </a:r>
            <a:r>
              <a:rPr lang="ko-KR" altLang="en-US" dirty="0"/>
              <a:t>가 켜지고 밝아지면 </a:t>
            </a:r>
            <a:r>
              <a:rPr lang="en-US" altLang="ko-KR" dirty="0"/>
              <a:t>LED</a:t>
            </a:r>
            <a:r>
              <a:rPr lang="ko-KR" altLang="en-US" dirty="0"/>
              <a:t>가 꺼지도록 구성해 보세요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356463-3A56-532C-4742-6EBB5DFF1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68CE9C-A088-6B23-D738-2372D0862E65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40226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C91089-036E-2258-FEA2-DC720082A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pwm</a:t>
            </a:r>
            <a:r>
              <a:rPr lang="en-US" altLang="ko-KR" dirty="0"/>
              <a:t>+</a:t>
            </a:r>
            <a:r>
              <a:rPr lang="ko-KR" altLang="en-US" dirty="0"/>
              <a:t>아날로그입력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8F87B2-1394-8463-C57E-A5816C0B7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실습</a:t>
            </a:r>
            <a:r>
              <a:rPr lang="en-US" altLang="ko-KR" dirty="0"/>
              <a:t>1. </a:t>
            </a:r>
            <a:r>
              <a:rPr lang="ko-KR" altLang="en-US" dirty="0"/>
              <a:t>가변저항을 회전시킴에 따라 </a:t>
            </a:r>
            <a:r>
              <a:rPr lang="en-US" altLang="ko-KR" dirty="0"/>
              <a:t>LED</a:t>
            </a:r>
            <a:r>
              <a:rPr lang="ko-KR" altLang="en-US" dirty="0"/>
              <a:t>의 밝기가 조절 되게 끔 구현해 보세요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실습</a:t>
            </a:r>
            <a:r>
              <a:rPr lang="en-US" altLang="ko-KR" dirty="0"/>
              <a:t>2. </a:t>
            </a:r>
            <a:r>
              <a:rPr lang="ko-KR" altLang="en-US" dirty="0"/>
              <a:t>가변저항을 회전시킴에 따라 </a:t>
            </a:r>
            <a:r>
              <a:rPr lang="ko-KR" altLang="en-US" dirty="0" err="1"/>
              <a:t>서보모터가</a:t>
            </a:r>
            <a:r>
              <a:rPr lang="ko-KR" altLang="en-US" dirty="0"/>
              <a:t> 회전되게 끔 구현해 보세요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AA80A4-5A15-BEFB-D1DA-35864E8F9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3D1835-F7F0-3EB1-464E-B906220D9CC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43173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F6F24-47BF-1315-3186-D8486F36A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시리얼통신</a:t>
            </a:r>
            <a:r>
              <a:rPr lang="en-US" altLang="ko-KR" dirty="0"/>
              <a:t>(</a:t>
            </a:r>
            <a:r>
              <a:rPr lang="ko-KR" altLang="en-US" dirty="0"/>
              <a:t>하드웨어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5BCDC4-FC91-B8A1-5C9C-21B08870F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749162-EA5D-AA86-F6F9-1A016E0FC9C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E128B135-4A0C-42A7-161A-ACD04B30F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 err="1"/>
              <a:t>교보</a:t>
            </a:r>
            <a:endParaRPr lang="ko-KR" altLang="en-US" dirty="0"/>
          </a:p>
        </p:txBody>
      </p:sp>
      <p:pic>
        <p:nvPicPr>
          <p:cNvPr id="1026" name="Picture 2" descr="아두이노(Arduino) 시작하기 - 스케치 (sketch) 실행">
            <a:extLst>
              <a:ext uri="{FF2B5EF4-FFF2-40B4-BE49-F238E27FC236}">
                <a16:creationId xmlns:a16="http://schemas.microsoft.com/office/drawing/2014/main" id="{A8A4C57E-1D98-7900-CA26-BDD06D084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504" y="1942342"/>
            <a:ext cx="2038010" cy="248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개인용 컴퓨터 - 위키백과, 우리 모두의 백과사전">
            <a:extLst>
              <a:ext uri="{FF2B5EF4-FFF2-40B4-BE49-F238E27FC236}">
                <a16:creationId xmlns:a16="http://schemas.microsoft.com/office/drawing/2014/main" id="{5ECBE62B-A311-093B-46D1-E062E162C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234" y="2149119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E5B211DB-8940-5ABA-0128-05FE35D67640}"/>
                  </a:ext>
                </a:extLst>
              </p14:cNvPr>
              <p14:cNvContentPartPr/>
              <p14:nvPr/>
            </p14:nvContentPartPr>
            <p14:xfrm>
              <a:off x="5070017" y="4244619"/>
              <a:ext cx="1614240" cy="116280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E5B211DB-8940-5ABA-0128-05FE35D6764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52377" y="4226979"/>
                <a:ext cx="1649880" cy="1198440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5CF67B19-208D-0A88-9C8B-5EE849B54122}"/>
              </a:ext>
            </a:extLst>
          </p:cNvPr>
          <p:cNvSpPr/>
          <p:nvPr/>
        </p:nvSpPr>
        <p:spPr>
          <a:xfrm>
            <a:off x="7377625" y="2981325"/>
            <a:ext cx="591139" cy="5397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5C81BF6-F6F4-95A8-6BD1-A58178D0EB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1009" y="4298330"/>
            <a:ext cx="3257717" cy="16574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549741B1-8C81-F5B7-9A80-2ADFD2CA04FE}"/>
                  </a:ext>
                </a:extLst>
              </p14:cNvPr>
              <p14:cNvContentPartPr/>
              <p14:nvPr/>
            </p14:nvContentPartPr>
            <p14:xfrm>
              <a:off x="6663911" y="5179305"/>
              <a:ext cx="232560" cy="321120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549741B1-8C81-F5B7-9A80-2ADFD2CA04F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45911" y="5161305"/>
                <a:ext cx="268200" cy="35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그룹 41">
            <a:extLst>
              <a:ext uri="{FF2B5EF4-FFF2-40B4-BE49-F238E27FC236}">
                <a16:creationId xmlns:a16="http://schemas.microsoft.com/office/drawing/2014/main" id="{ADD9796C-B8C2-A8B5-8853-C6338D2955A8}"/>
              </a:ext>
            </a:extLst>
          </p:cNvPr>
          <p:cNvGrpSpPr/>
          <p:nvPr/>
        </p:nvGrpSpPr>
        <p:grpSpPr>
          <a:xfrm>
            <a:off x="7020311" y="5164905"/>
            <a:ext cx="465120" cy="365760"/>
            <a:chOff x="7020311" y="5164905"/>
            <a:chExt cx="465120" cy="36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5EB2BBA1-1882-F4CD-3536-4DB7D4197A66}"/>
                    </a:ext>
                  </a:extLst>
                </p14:cNvPr>
                <p14:cNvContentPartPr/>
                <p14:nvPr/>
              </p14:nvContentPartPr>
              <p14:xfrm>
                <a:off x="7020311" y="5203425"/>
                <a:ext cx="152640" cy="30204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5EB2BBA1-1882-F4CD-3536-4DB7D4197A6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002671" y="5185425"/>
                  <a:ext cx="18828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0D472532-992E-F44F-8AC0-16E1067B6C7E}"/>
                    </a:ext>
                  </a:extLst>
                </p14:cNvPr>
                <p14:cNvContentPartPr/>
                <p14:nvPr/>
              </p14:nvContentPartPr>
              <p14:xfrm>
                <a:off x="7283831" y="5191905"/>
                <a:ext cx="14040" cy="33264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0D472532-992E-F44F-8AC0-16E1067B6C7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265831" y="5173905"/>
                  <a:ext cx="496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6C38B703-3DED-3600-7ABE-509D2467A570}"/>
                    </a:ext>
                  </a:extLst>
                </p14:cNvPr>
                <p14:cNvContentPartPr/>
                <p14:nvPr/>
              </p14:nvContentPartPr>
              <p14:xfrm>
                <a:off x="7302551" y="5164905"/>
                <a:ext cx="182880" cy="36576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6C38B703-3DED-3600-7ABE-509D2467A57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284911" y="5147265"/>
                  <a:ext cx="218520" cy="40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F2419235-7E2D-16E0-19DB-168C1CC411F7}"/>
                  </a:ext>
                </a:extLst>
              </p14:cNvPr>
              <p14:cNvContentPartPr/>
              <p14:nvPr/>
            </p14:nvContentPartPr>
            <p14:xfrm>
              <a:off x="10634711" y="5786985"/>
              <a:ext cx="360" cy="360"/>
            </p14:xfrm>
          </p:contentPart>
        </mc:Choice>
        <mc:Fallback xmlns=""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F2419235-7E2D-16E0-19DB-168C1CC411F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616711" y="576898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4" name="잉크 43">
                <a:extLst>
                  <a:ext uri="{FF2B5EF4-FFF2-40B4-BE49-F238E27FC236}">
                    <a16:creationId xmlns:a16="http://schemas.microsoft.com/office/drawing/2014/main" id="{3DCBBD7A-C9BE-FA04-60B3-9E164B7299A8}"/>
                  </a:ext>
                </a:extLst>
              </p14:cNvPr>
              <p14:cNvContentPartPr/>
              <p14:nvPr/>
            </p14:nvContentPartPr>
            <p14:xfrm>
              <a:off x="10428071" y="5454705"/>
              <a:ext cx="360" cy="360"/>
            </p14:xfrm>
          </p:contentPart>
        </mc:Choice>
        <mc:Fallback xmlns="">
          <p:pic>
            <p:nvPicPr>
              <p:cNvPr id="44" name="잉크 43">
                <a:extLst>
                  <a:ext uri="{FF2B5EF4-FFF2-40B4-BE49-F238E27FC236}">
                    <a16:creationId xmlns:a16="http://schemas.microsoft.com/office/drawing/2014/main" id="{3DCBBD7A-C9BE-FA04-60B3-9E164B7299A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410071" y="543706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7F342CA0-E687-58B1-5449-41BFAFD614BD}"/>
                  </a:ext>
                </a:extLst>
              </p14:cNvPr>
              <p14:cNvContentPartPr/>
              <p14:nvPr/>
            </p14:nvContentPartPr>
            <p14:xfrm>
              <a:off x="4402751" y="6469545"/>
              <a:ext cx="360" cy="360"/>
            </p14:xfrm>
          </p:contentPart>
        </mc:Choice>
        <mc:Fallback xmlns=""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7F342CA0-E687-58B1-5449-41BFAFD614B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384751" y="6451905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972B2AD8-FD04-563E-B0CD-F3E94DEBDB72}"/>
              </a:ext>
            </a:extLst>
          </p:cNvPr>
          <p:cNvSpPr txBox="1"/>
          <p:nvPr/>
        </p:nvSpPr>
        <p:spPr>
          <a:xfrm>
            <a:off x="6601690" y="5776905"/>
            <a:ext cx="1142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2"/>
                </a:solidFill>
                <a:latin typeface="Rastanty Cortez" panose="020F0502020204030204" pitchFamily="2" charset="0"/>
                <a:ea typeface="G마켓 산스 TTF Bold" panose="02000000000000000000" pitchFamily="2" charset="-127"/>
              </a:rPr>
              <a:t>USB</a:t>
            </a:r>
            <a:endParaRPr lang="ko-KR" altLang="en-US" sz="2800" dirty="0">
              <a:solidFill>
                <a:schemeClr val="accent2"/>
              </a:solidFill>
              <a:latin typeface="Rastanty Cortez" panose="020F0502020204030204" pitchFamily="2" charset="0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27066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0ED78-577C-7FC3-6416-9B870085E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C5869-E0CF-0A42-1981-D2D9EC0DB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시리얼통신</a:t>
            </a:r>
            <a:r>
              <a:rPr lang="en-US" altLang="ko-KR" dirty="0"/>
              <a:t>(</a:t>
            </a:r>
            <a:r>
              <a:rPr lang="ko-KR" altLang="en-US" dirty="0"/>
              <a:t>하드웨어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C7BBCE-9F96-FCD5-F311-FBD85B3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9A1BE0-0263-CFB2-F3EE-EB9B0DCE97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0831090F-C560-8553-2949-D27E3703A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C68F52-C76B-472F-A363-D7F544900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383" y="1997332"/>
            <a:ext cx="1828188" cy="30513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5E6C83-A1A3-8C34-2083-67B6EE0F0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59" y="1965959"/>
            <a:ext cx="3535821" cy="3566478"/>
          </a:xfrm>
          <a:prstGeom prst="rect">
            <a:avLst/>
          </a:prstGeom>
        </p:spPr>
      </p:pic>
      <p:sp>
        <p:nvSpPr>
          <p:cNvPr id="3" name="내용 개체 틀 5">
            <a:extLst>
              <a:ext uri="{FF2B5EF4-FFF2-40B4-BE49-F238E27FC236}">
                <a16:creationId xmlns:a16="http://schemas.microsoft.com/office/drawing/2014/main" id="{C1E5AC1F-7F9E-FB6C-B520-93EE047D42C5}"/>
              </a:ext>
            </a:extLst>
          </p:cNvPr>
          <p:cNvSpPr txBox="1">
            <a:spLocks/>
          </p:cNvSpPr>
          <p:nvPr/>
        </p:nvSpPr>
        <p:spPr>
          <a:xfrm>
            <a:off x="7628350" y="5448300"/>
            <a:ext cx="2548003" cy="728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dirty="0"/>
              <a:t>실행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9B148C-93A5-EB81-1F9E-6F6F83D460D9}"/>
              </a:ext>
            </a:extLst>
          </p:cNvPr>
          <p:cNvSpPr txBox="1"/>
          <p:nvPr/>
        </p:nvSpPr>
        <p:spPr>
          <a:xfrm>
            <a:off x="4315243" y="1997332"/>
            <a:ext cx="2800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</a:t>
            </a:r>
            <a:r>
              <a:rPr lang="ko-KR" altLang="en-US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시리얼통신 설정</a:t>
            </a:r>
            <a:endParaRPr lang="en-US" altLang="ko-KR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dirty="0" err="1"/>
              <a:t>bautrate</a:t>
            </a:r>
            <a:r>
              <a:rPr lang="en-US" altLang="ko-KR" dirty="0"/>
              <a:t>(9600~115200)</a:t>
            </a:r>
            <a:br>
              <a:rPr lang="en-US" altLang="ko-KR" dirty="0"/>
            </a:br>
            <a:r>
              <a:rPr lang="en-US" altLang="ko-KR" dirty="0"/>
              <a:t>.</a:t>
            </a:r>
            <a:r>
              <a:rPr lang="en-US" altLang="ko-KR" dirty="0" err="1"/>
              <a:t>println</a:t>
            </a:r>
            <a:r>
              <a:rPr lang="en-US" altLang="ko-KR" dirty="0"/>
              <a:t>(“</a:t>
            </a:r>
            <a:r>
              <a:rPr lang="ko-KR" altLang="en-US" dirty="0"/>
              <a:t>출력할 문자열</a:t>
            </a:r>
            <a:r>
              <a:rPr lang="en-US" altLang="ko-KR" dirty="0"/>
              <a:t>”)</a:t>
            </a:r>
            <a:br>
              <a:rPr lang="en-US" altLang="ko-KR" dirty="0"/>
            </a:br>
            <a:r>
              <a:rPr lang="en-US" altLang="ko-KR" dirty="0"/>
              <a:t>ln</a:t>
            </a:r>
            <a:r>
              <a:rPr lang="ko-KR" altLang="en-US" dirty="0"/>
              <a:t>은 </a:t>
            </a:r>
            <a:r>
              <a:rPr lang="ko-KR" altLang="en-US" dirty="0" err="1"/>
              <a:t>줄바꿈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6D4D2B-129B-AD1F-73FA-B921A6C73120}"/>
              </a:ext>
            </a:extLst>
          </p:cNvPr>
          <p:cNvSpPr/>
          <p:nvPr/>
        </p:nvSpPr>
        <p:spPr>
          <a:xfrm>
            <a:off x="983293" y="2505205"/>
            <a:ext cx="2805830" cy="48851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276DB92-A138-328D-76B1-BDE2CD405151}"/>
              </a:ext>
            </a:extLst>
          </p:cNvPr>
          <p:cNvSpPr/>
          <p:nvPr/>
        </p:nvSpPr>
        <p:spPr>
          <a:xfrm>
            <a:off x="983294" y="3804780"/>
            <a:ext cx="2286000" cy="42275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5C094D-0957-48E2-3C81-B023B29F943C}"/>
              </a:ext>
            </a:extLst>
          </p:cNvPr>
          <p:cNvSpPr/>
          <p:nvPr/>
        </p:nvSpPr>
        <p:spPr>
          <a:xfrm>
            <a:off x="983293" y="4338419"/>
            <a:ext cx="2286000" cy="99040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996789-0392-4164-A54B-E6787F77E823}"/>
              </a:ext>
            </a:extLst>
          </p:cNvPr>
          <p:cNvSpPr txBox="1"/>
          <p:nvPr/>
        </p:nvSpPr>
        <p:spPr>
          <a:xfrm>
            <a:off x="4374020" y="3304203"/>
            <a:ext cx="28003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시리얼모니터 </a:t>
            </a:r>
            <a:r>
              <a:rPr lang="en-US" altLang="ko-KR" dirty="0"/>
              <a:t>and </a:t>
            </a:r>
            <a:r>
              <a:rPr lang="ko-KR" altLang="en-US" dirty="0" err="1"/>
              <a:t>하드웨어시리얼핀으로</a:t>
            </a:r>
            <a:r>
              <a:rPr lang="ko-KR" altLang="en-US" dirty="0"/>
              <a:t> 출력</a:t>
            </a:r>
            <a:endParaRPr lang="en-US" altLang="ko-KR" dirty="0"/>
          </a:p>
          <a:p>
            <a:r>
              <a:rPr lang="en-US" altLang="ko-KR" dirty="0"/>
              <a:t>print</a:t>
            </a:r>
            <a:r>
              <a:rPr lang="ko-KR" altLang="en-US" dirty="0"/>
              <a:t>는 아스키코드를 형식에 맞게 변환</a:t>
            </a:r>
            <a:endParaRPr lang="en-US" altLang="ko-KR" dirty="0"/>
          </a:p>
          <a:p>
            <a:r>
              <a:rPr lang="en-US" altLang="ko-KR" dirty="0"/>
              <a:t>write</a:t>
            </a:r>
            <a:r>
              <a:rPr lang="ko-KR" altLang="en-US" dirty="0"/>
              <a:t>는 아스키코드 그대로 </a:t>
            </a:r>
          </a:p>
        </p:txBody>
      </p:sp>
    </p:spTree>
    <p:extLst>
      <p:ext uri="{BB962C8B-B14F-4D97-AF65-F5344CB8AC3E}">
        <p14:creationId xmlns:p14="http://schemas.microsoft.com/office/powerpoint/2010/main" val="36596504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701C47-8A15-12AD-6BDE-01FA1BFC0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시리얼통신</a:t>
            </a:r>
            <a:r>
              <a:rPr lang="en-US" altLang="ko-KR" dirty="0"/>
              <a:t>(</a:t>
            </a:r>
            <a:r>
              <a:rPr lang="ko-KR" altLang="en-US" dirty="0"/>
              <a:t>소프트웨어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C73CBC-2FA9-41E4-181E-54C8F6931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4E77A3-47EE-D0AE-F9F0-5E7A055A2EF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D3CAA91-B85B-3752-0FBC-F2813E372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239" y="1760062"/>
            <a:ext cx="5141414" cy="44902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7B69815-E23B-CBF1-C802-7042834B2A10}"/>
              </a:ext>
            </a:extLst>
          </p:cNvPr>
          <p:cNvSpPr txBox="1"/>
          <p:nvPr/>
        </p:nvSpPr>
        <p:spPr>
          <a:xfrm>
            <a:off x="6812098" y="2046865"/>
            <a:ext cx="1459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아두이노</a:t>
            </a:r>
            <a:endParaRPr lang="ko-KR" altLang="en-US" sz="24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938AF0-C2A7-8014-6B48-FAD1FF04638D}"/>
              </a:ext>
            </a:extLst>
          </p:cNvPr>
          <p:cNvSpPr txBox="1"/>
          <p:nvPr/>
        </p:nvSpPr>
        <p:spPr>
          <a:xfrm>
            <a:off x="8645073" y="2041172"/>
            <a:ext cx="1459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블루투스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327187-9785-38EB-66E2-DF5A81CE8052}"/>
              </a:ext>
            </a:extLst>
          </p:cNvPr>
          <p:cNvSpPr txBox="1"/>
          <p:nvPr/>
        </p:nvSpPr>
        <p:spPr>
          <a:xfrm>
            <a:off x="6954059" y="2569353"/>
            <a:ext cx="1459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핀 </a:t>
            </a:r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번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6CF2E2-4BC2-2C95-E5BC-F0AEAA3F93AD}"/>
              </a:ext>
            </a:extLst>
          </p:cNvPr>
          <p:cNvSpPr txBox="1"/>
          <p:nvPr/>
        </p:nvSpPr>
        <p:spPr>
          <a:xfrm>
            <a:off x="6954059" y="3097533"/>
            <a:ext cx="1459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핀</a:t>
            </a:r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3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89D673-2709-39C1-351C-269388370F57}"/>
              </a:ext>
            </a:extLst>
          </p:cNvPr>
          <p:cNvSpPr txBox="1"/>
          <p:nvPr/>
        </p:nvSpPr>
        <p:spPr>
          <a:xfrm>
            <a:off x="6726476" y="3625713"/>
            <a:ext cx="1853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3.3V~5V</a:t>
            </a:r>
            <a:endParaRPr lang="ko-KR" altLang="en-US" sz="24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E14717-4625-609C-3915-8E1105747CB5}"/>
              </a:ext>
            </a:extLst>
          </p:cNvPr>
          <p:cNvSpPr txBox="1"/>
          <p:nvPr/>
        </p:nvSpPr>
        <p:spPr>
          <a:xfrm>
            <a:off x="6945708" y="4153893"/>
            <a:ext cx="1459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GND</a:t>
            </a:r>
            <a:endParaRPr lang="ko-KR" altLang="en-US" sz="24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36DA8C-618D-7B1C-BF1C-E6011A93BB1E}"/>
              </a:ext>
            </a:extLst>
          </p:cNvPr>
          <p:cNvSpPr txBox="1"/>
          <p:nvPr/>
        </p:nvSpPr>
        <p:spPr>
          <a:xfrm>
            <a:off x="8645073" y="2592812"/>
            <a:ext cx="1459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RX</a:t>
            </a:r>
            <a:endParaRPr lang="ko-KR" altLang="en-US" sz="24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E4970D-CFFE-4EBD-2719-398B4182BDF7}"/>
              </a:ext>
            </a:extLst>
          </p:cNvPr>
          <p:cNvSpPr txBox="1"/>
          <p:nvPr/>
        </p:nvSpPr>
        <p:spPr>
          <a:xfrm>
            <a:off x="8645073" y="3164048"/>
            <a:ext cx="1459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TX</a:t>
            </a:r>
            <a:endParaRPr lang="ko-KR" altLang="en-US" sz="2400" dirty="0"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73296A-3DF8-E6A0-51EC-DE5819108EDE}"/>
              </a:ext>
            </a:extLst>
          </p:cNvPr>
          <p:cNvSpPr txBox="1"/>
          <p:nvPr/>
        </p:nvSpPr>
        <p:spPr>
          <a:xfrm>
            <a:off x="8645073" y="3692190"/>
            <a:ext cx="1459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VCC</a:t>
            </a:r>
            <a:endParaRPr lang="ko-KR" altLang="en-US" sz="24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193284-C9A0-2F0A-AA3A-0C45D3C6404C}"/>
              </a:ext>
            </a:extLst>
          </p:cNvPr>
          <p:cNvSpPr txBox="1"/>
          <p:nvPr/>
        </p:nvSpPr>
        <p:spPr>
          <a:xfrm>
            <a:off x="8636722" y="4160118"/>
            <a:ext cx="1459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GND</a:t>
            </a:r>
            <a:endParaRPr lang="ko-KR" altLang="en-US" sz="24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8A0105-A4A5-DE41-7AFF-CD9E13A692C2}"/>
              </a:ext>
            </a:extLst>
          </p:cNvPr>
          <p:cNvSpPr txBox="1"/>
          <p:nvPr/>
        </p:nvSpPr>
        <p:spPr>
          <a:xfrm>
            <a:off x="7915445" y="1489532"/>
            <a:ext cx="909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핀 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EA8AAA-36F3-8998-3987-E55E13449C0D}"/>
              </a:ext>
            </a:extLst>
          </p:cNvPr>
          <p:cNvSpPr txBox="1"/>
          <p:nvPr/>
        </p:nvSpPr>
        <p:spPr>
          <a:xfrm>
            <a:off x="6954059" y="4855122"/>
            <a:ext cx="32619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※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소프트웨어 시리얼은 코드설정에 따라 할당 핀이 다름</a:t>
            </a:r>
            <a:endParaRPr lang="en-US" altLang="ko-KR" sz="24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ko-KR" altLang="en-US" sz="24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4228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D4CF32-AA67-58EA-2AC3-F71451BE8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데이터시트보는법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DDCF904-EA49-64B7-C55E-B19E00ACB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94400" y="1742737"/>
            <a:ext cx="4076910" cy="2692538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B3D7BC-A3F4-5A10-5D9D-78EBB7D5E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4425D9-997B-AF21-F13F-A1982A35438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29CFD1-98A9-0368-030E-40F80613D86C}"/>
              </a:ext>
            </a:extLst>
          </p:cNvPr>
          <p:cNvSpPr txBox="1"/>
          <p:nvPr/>
        </p:nvSpPr>
        <p:spPr>
          <a:xfrm>
            <a:off x="370169" y="4725573"/>
            <a:ext cx="1428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 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값은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?</a:t>
            </a:r>
            <a:endParaRPr lang="ko-KR" altLang="en-US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3D5A626-27DF-F961-C56D-1B696A6EF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1425" y="2140226"/>
            <a:ext cx="1969229" cy="1897559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57F9B930-6069-685F-A2FC-AC39F5105EDD}"/>
              </a:ext>
            </a:extLst>
          </p:cNvPr>
          <p:cNvGrpSpPr/>
          <p:nvPr/>
        </p:nvGrpSpPr>
        <p:grpSpPr>
          <a:xfrm>
            <a:off x="3106708" y="4538873"/>
            <a:ext cx="646200" cy="268920"/>
            <a:chOff x="3611700" y="4808100"/>
            <a:chExt cx="64620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0C912FD0-E338-6ACB-F362-76E7C95D0D4C}"/>
                    </a:ext>
                  </a:extLst>
                </p14:cNvPr>
                <p14:cNvContentPartPr/>
                <p14:nvPr/>
              </p14:nvContentPartPr>
              <p14:xfrm>
                <a:off x="3611700" y="4808100"/>
                <a:ext cx="236520" cy="25128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0C912FD0-E338-6ACB-F362-76E7C95D0D4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93700" y="4790460"/>
                  <a:ext cx="2721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1284AB5C-AD15-3657-3C18-04B1538176C7}"/>
                    </a:ext>
                  </a:extLst>
                </p14:cNvPr>
                <p14:cNvContentPartPr/>
                <p14:nvPr/>
              </p14:nvContentPartPr>
              <p14:xfrm>
                <a:off x="3902940" y="4831140"/>
                <a:ext cx="127440" cy="24588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1284AB5C-AD15-3657-3C18-04B1538176C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85300" y="4813140"/>
                  <a:ext cx="1630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F9403F25-1298-089B-73CE-2E7E4BEA3E82}"/>
                    </a:ext>
                  </a:extLst>
                </p14:cNvPr>
                <p14:cNvContentPartPr/>
                <p14:nvPr/>
              </p14:nvContentPartPr>
              <p14:xfrm>
                <a:off x="4116060" y="4823220"/>
                <a:ext cx="141840" cy="20664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F9403F25-1298-089B-73CE-2E7E4BEA3E8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98420" y="4805580"/>
                  <a:ext cx="177480" cy="24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526D1A0A-B90E-2151-EB0F-FCC2170D0B73}"/>
                  </a:ext>
                </a:extLst>
              </p14:cNvPr>
              <p14:cNvContentPartPr/>
              <p14:nvPr/>
            </p14:nvContentPartPr>
            <p14:xfrm>
              <a:off x="4029028" y="4645073"/>
              <a:ext cx="266400" cy="1584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526D1A0A-B90E-2151-EB0F-FCC2170D0B7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11028" y="4627433"/>
                <a:ext cx="302040" cy="5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그룹 41">
            <a:extLst>
              <a:ext uri="{FF2B5EF4-FFF2-40B4-BE49-F238E27FC236}">
                <a16:creationId xmlns:a16="http://schemas.microsoft.com/office/drawing/2014/main" id="{02D65B24-DA26-452F-A841-1EBCE1D9FB8F}"/>
              </a:ext>
            </a:extLst>
          </p:cNvPr>
          <p:cNvGrpSpPr/>
          <p:nvPr/>
        </p:nvGrpSpPr>
        <p:grpSpPr>
          <a:xfrm>
            <a:off x="4546708" y="4517993"/>
            <a:ext cx="530760" cy="400680"/>
            <a:chOff x="5051700" y="4787220"/>
            <a:chExt cx="530760" cy="40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2971F1FC-BC68-E1D6-846D-956C11231401}"/>
                    </a:ext>
                  </a:extLst>
                </p14:cNvPr>
                <p14:cNvContentPartPr/>
                <p14:nvPr/>
              </p14:nvContentPartPr>
              <p14:xfrm>
                <a:off x="5051700" y="4787220"/>
                <a:ext cx="327600" cy="29088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2971F1FC-BC68-E1D6-846D-956C1123140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034060" y="4769220"/>
                  <a:ext cx="3632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940852E4-50F5-0D3E-4718-3E352DF862B4}"/>
                    </a:ext>
                  </a:extLst>
                </p14:cNvPr>
                <p14:cNvContentPartPr/>
                <p14:nvPr/>
              </p14:nvContentPartPr>
              <p14:xfrm>
                <a:off x="5448060" y="4945260"/>
                <a:ext cx="134400" cy="36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940852E4-50F5-0D3E-4718-3E352DF862B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429995" y="4927260"/>
                  <a:ext cx="170168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B0DE7654-722C-659E-B46E-F2F26CBC1DB2}"/>
                    </a:ext>
                  </a:extLst>
                </p14:cNvPr>
                <p14:cNvContentPartPr/>
                <p14:nvPr/>
              </p14:nvContentPartPr>
              <p14:xfrm>
                <a:off x="5460300" y="4967940"/>
                <a:ext cx="10800" cy="2199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B0DE7654-722C-659E-B46E-F2F26CBC1DB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442660" y="4949940"/>
                  <a:ext cx="464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54B3A685-0F56-5D02-5EE2-5A44368D8733}"/>
                    </a:ext>
                  </a:extLst>
                </p14:cNvPr>
                <p14:cNvContentPartPr/>
                <p14:nvPr/>
              </p14:nvContentPartPr>
              <p14:xfrm>
                <a:off x="5486580" y="5105460"/>
                <a:ext cx="46800" cy="36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54B3A685-0F56-5D02-5EE2-5A44368D873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468580" y="5087460"/>
                  <a:ext cx="8244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1115B763-34C9-0833-0227-35F55DA88F16}"/>
                  </a:ext>
                </a:extLst>
              </p14:cNvPr>
              <p14:cNvContentPartPr/>
              <p14:nvPr/>
            </p14:nvContentPartPr>
            <p14:xfrm>
              <a:off x="3007708" y="5064833"/>
              <a:ext cx="2162160" cy="23400"/>
            </p14:xfrm>
          </p:contentPart>
        </mc:Choice>
        <mc:Fallback xmlns=""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1115B763-34C9-0833-0227-35F55DA88F1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989708" y="5046833"/>
                <a:ext cx="219780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그룹 51">
            <a:extLst>
              <a:ext uri="{FF2B5EF4-FFF2-40B4-BE49-F238E27FC236}">
                <a16:creationId xmlns:a16="http://schemas.microsoft.com/office/drawing/2014/main" id="{28B9C14F-C0FB-08BA-D78B-E36B7B61F02A}"/>
              </a:ext>
            </a:extLst>
          </p:cNvPr>
          <p:cNvGrpSpPr/>
          <p:nvPr/>
        </p:nvGrpSpPr>
        <p:grpSpPr>
          <a:xfrm>
            <a:off x="3792508" y="5234753"/>
            <a:ext cx="434160" cy="371160"/>
            <a:chOff x="4297500" y="5503980"/>
            <a:chExt cx="434160" cy="37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F4542D8F-2774-19C4-471F-71D09310274A}"/>
                    </a:ext>
                  </a:extLst>
                </p14:cNvPr>
                <p14:cNvContentPartPr/>
                <p14:nvPr/>
              </p14:nvContentPartPr>
              <p14:xfrm>
                <a:off x="4297500" y="5503980"/>
                <a:ext cx="152640" cy="2808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F4542D8F-2774-19C4-471F-71D09310274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279860" y="5486340"/>
                  <a:ext cx="1882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C6715859-78B9-10E7-80A6-16E343EC1465}"/>
                    </a:ext>
                  </a:extLst>
                </p14:cNvPr>
                <p14:cNvContentPartPr/>
                <p14:nvPr/>
              </p14:nvContentPartPr>
              <p14:xfrm>
                <a:off x="4396500" y="5547180"/>
                <a:ext cx="24120" cy="29664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C6715859-78B9-10E7-80A6-16E343EC146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378500" y="5529540"/>
                  <a:ext cx="5976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0E97313F-D8E4-4EB7-65E8-E3F76E7D2CF1}"/>
                    </a:ext>
                  </a:extLst>
                </p14:cNvPr>
                <p14:cNvContentPartPr/>
                <p14:nvPr/>
              </p14:nvContentPartPr>
              <p14:xfrm>
                <a:off x="4335660" y="5844540"/>
                <a:ext cx="174960" cy="1584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0E97313F-D8E4-4EB7-65E8-E3F76E7D2CF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317660" y="5826540"/>
                  <a:ext cx="2106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DF0991FF-D238-720B-DA50-81D4007CE8A5}"/>
                    </a:ext>
                  </a:extLst>
                </p14:cNvPr>
                <p14:cNvContentPartPr/>
                <p14:nvPr/>
              </p14:nvContentPartPr>
              <p14:xfrm>
                <a:off x="4632660" y="5654100"/>
                <a:ext cx="59760" cy="36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DF0991FF-D238-720B-DA50-81D4007CE8A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615020" y="5636100"/>
                  <a:ext cx="95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092557D6-8A40-A2A6-CCD2-8D1CB5CE16E6}"/>
                    </a:ext>
                  </a:extLst>
                </p14:cNvPr>
                <p14:cNvContentPartPr/>
                <p14:nvPr/>
              </p14:nvContentPartPr>
              <p14:xfrm>
                <a:off x="4654980" y="5669220"/>
                <a:ext cx="8640" cy="20592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092557D6-8A40-A2A6-CCD2-8D1CB5CE16E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637340" y="5651220"/>
                  <a:ext cx="442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FB2C57BB-5096-1E87-5E8E-432751B2EC83}"/>
                    </a:ext>
                  </a:extLst>
                </p14:cNvPr>
                <p14:cNvContentPartPr/>
                <p14:nvPr/>
              </p14:nvContentPartPr>
              <p14:xfrm>
                <a:off x="4678740" y="5768220"/>
                <a:ext cx="51120" cy="792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FB2C57BB-5096-1E87-5E8E-432751B2EC8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660740" y="5750220"/>
                  <a:ext cx="867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B8C42B4B-D61B-401F-1EC4-547B1A4E9E7E}"/>
                    </a:ext>
                  </a:extLst>
                </p14:cNvPr>
                <p14:cNvContentPartPr/>
                <p14:nvPr/>
              </p14:nvContentPartPr>
              <p14:xfrm>
                <a:off x="4685940" y="5654100"/>
                <a:ext cx="45720" cy="36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B8C42B4B-D61B-401F-1EC4-547B1A4E9E7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667940" y="5636100"/>
                  <a:ext cx="8136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4121C9E6-1200-3FB8-5B79-6B6D956444F5}"/>
                  </a:ext>
                </a:extLst>
              </p14:cNvPr>
              <p14:cNvContentPartPr/>
              <p14:nvPr/>
            </p14:nvContentPartPr>
            <p14:xfrm>
              <a:off x="5407828" y="5033873"/>
              <a:ext cx="151200" cy="360"/>
            </p14:xfrm>
          </p:contentPart>
        </mc:Choice>
        <mc:Fallback xmlns=""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4121C9E6-1200-3FB8-5B79-6B6D956444F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389828" y="5016233"/>
                <a:ext cx="1868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AEDCFF78-3CB6-DF52-AE77-F02CBD2BB44D}"/>
                  </a:ext>
                </a:extLst>
              </p14:cNvPr>
              <p14:cNvContentPartPr/>
              <p14:nvPr/>
            </p14:nvContentPartPr>
            <p14:xfrm>
              <a:off x="5400628" y="5217833"/>
              <a:ext cx="181080" cy="7560"/>
            </p14:xfrm>
          </p:contentPart>
        </mc:Choice>
        <mc:Fallback xmlns=""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AEDCFF78-3CB6-DF52-AE77-F02CBD2BB44D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382628" y="5200193"/>
                <a:ext cx="21672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37B207F7-CA13-DA3B-0B85-A05EF5045665}"/>
                  </a:ext>
                </a:extLst>
              </p14:cNvPr>
              <p14:cNvContentPartPr/>
              <p14:nvPr/>
            </p14:nvContentPartPr>
            <p14:xfrm>
              <a:off x="6017307" y="4759553"/>
              <a:ext cx="45719" cy="561371"/>
            </p14:xfrm>
          </p:contentPart>
        </mc:Choice>
        <mc:Fallback xmlns=""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37B207F7-CA13-DA3B-0B85-A05EF5045665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998872" y="4741920"/>
                <a:ext cx="82220" cy="596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783BC57B-7F05-42FC-99C9-CC1EF77C264A}"/>
                  </a:ext>
                </a:extLst>
              </p14:cNvPr>
              <p14:cNvContentPartPr/>
              <p14:nvPr/>
            </p14:nvContentPartPr>
            <p14:xfrm>
              <a:off x="6047908" y="4705193"/>
              <a:ext cx="274142" cy="623651"/>
            </p14:xfrm>
          </p:contentPart>
        </mc:Choice>
        <mc:Fallback xmlns=""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783BC57B-7F05-42FC-99C9-CC1EF77C264A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030279" y="4687559"/>
                <a:ext cx="309759" cy="659278"/>
              </a:xfrm>
              <a:prstGeom prst="rect">
                <a:avLst/>
              </a:prstGeom>
            </p:spPr>
          </p:pic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3A77044E-51E1-CA5C-9CDE-4B240EBE10DF}"/>
              </a:ext>
            </a:extLst>
          </p:cNvPr>
          <p:cNvSpPr txBox="1"/>
          <p:nvPr/>
        </p:nvSpPr>
        <p:spPr>
          <a:xfrm>
            <a:off x="312012" y="5730020"/>
            <a:ext cx="796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계산된 </a:t>
            </a:r>
            <a:r>
              <a:rPr lang="ko-KR" altLang="en-US" sz="28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저항값은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실제제품에서 근사치로 사용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2082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76D5D-DD5B-D71A-D466-16607E595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7A7369-6C80-C5CF-7F1E-86A18F8A1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시리얼통신</a:t>
            </a:r>
            <a:r>
              <a:rPr lang="en-US" altLang="ko-KR" dirty="0"/>
              <a:t>(</a:t>
            </a:r>
            <a:r>
              <a:rPr lang="ko-KR" altLang="en-US" dirty="0"/>
              <a:t>소프트웨어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D396B3-D5A0-27E2-53F6-1EDA96EFD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61B7F5-3D67-7FCF-F3F2-C9E4DFAD207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00248AF-3E90-F3DC-983E-BFBCBA0C5B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4780" y="1911863"/>
            <a:ext cx="3486329" cy="350538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2D4976-C228-890F-30A6-48E9C124406C}"/>
              </a:ext>
            </a:extLst>
          </p:cNvPr>
          <p:cNvSpPr txBox="1"/>
          <p:nvPr/>
        </p:nvSpPr>
        <p:spPr>
          <a:xfrm>
            <a:off x="6700520" y="1955800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실제 </a:t>
            </a:r>
            <a:r>
              <a:rPr lang="ko-KR" altLang="en-US"/>
              <a:t>모듈 구성 후 </a:t>
            </a:r>
            <a:r>
              <a:rPr lang="ko-KR" altLang="en-US" dirty="0"/>
              <a:t>화면</a:t>
            </a:r>
          </a:p>
        </p:txBody>
      </p:sp>
    </p:spTree>
    <p:extLst>
      <p:ext uri="{BB962C8B-B14F-4D97-AF65-F5344CB8AC3E}">
        <p14:creationId xmlns:p14="http://schemas.microsoft.com/office/powerpoint/2010/main" val="36228731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D31EB6-981E-FDC2-9F62-FF7246B6D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C97357-38EB-AF07-96A8-AA212988A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1A75AD-821F-7FD5-7EB8-7C1BD42AC7E2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282114-6273-DAD0-6D39-9554B17A3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36" y="1697570"/>
            <a:ext cx="2743200" cy="35934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84DA46-0FD4-4865-437A-EEF21510FC57}"/>
              </a:ext>
            </a:extLst>
          </p:cNvPr>
          <p:cNvSpPr txBox="1"/>
          <p:nvPr/>
        </p:nvSpPr>
        <p:spPr>
          <a:xfrm>
            <a:off x="817760" y="5647313"/>
            <a:ext cx="609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앱 스토어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Bluetooth for Arduino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검색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~!</a:t>
            </a:r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D0C106-933C-3531-30CE-29EE810FEF19}"/>
              </a:ext>
            </a:extLst>
          </p:cNvPr>
          <p:cNvSpPr txBox="1"/>
          <p:nvPr/>
        </p:nvSpPr>
        <p:spPr>
          <a:xfrm>
            <a:off x="5645585" y="5642248"/>
            <a:ext cx="609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rgbClr val="202124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구글 플레이 </a:t>
            </a:r>
            <a:r>
              <a:rPr lang="en-US" altLang="ko-KR" b="1" i="0" dirty="0">
                <a:solidFill>
                  <a:srgbClr val="202124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Serial Bluetooth Terminal </a:t>
            </a:r>
            <a:r>
              <a:rPr lang="ko-KR" altLang="en-US" b="1" i="0" dirty="0">
                <a:solidFill>
                  <a:srgbClr val="202124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검색</a:t>
            </a:r>
            <a:r>
              <a:rPr lang="en-US" altLang="ko-KR" b="1" i="0" dirty="0">
                <a:solidFill>
                  <a:srgbClr val="202124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~!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853A460-1541-4EEF-1CB8-E9259B08A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397" y="2179266"/>
            <a:ext cx="3796896" cy="297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2752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F63D3B01-CE0C-F4A0-12AA-C762A9DD5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861" y="1012116"/>
            <a:ext cx="5243261" cy="544838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F4E5210-D40E-3D6F-D5AF-129720EFF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UART </a:t>
            </a:r>
            <a:r>
              <a:rPr lang="ko-KR" altLang="en-US" dirty="0"/>
              <a:t>구조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77D8C9-AF45-F6B7-CB22-F4A605A44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838DA1-EAAE-0696-9F6C-DB20D6B51DE2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4E17B0-F3D0-F36E-4C39-0A8232E7986B}"/>
              </a:ext>
            </a:extLst>
          </p:cNvPr>
          <p:cNvSpPr/>
          <p:nvPr/>
        </p:nvSpPr>
        <p:spPr>
          <a:xfrm>
            <a:off x="5885705" y="2365375"/>
            <a:ext cx="430858" cy="39593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8A3A373-6E1D-F18B-7700-27F19B1D8498}"/>
              </a:ext>
            </a:extLst>
          </p:cNvPr>
          <p:cNvSpPr/>
          <p:nvPr/>
        </p:nvSpPr>
        <p:spPr>
          <a:xfrm>
            <a:off x="5898406" y="4383295"/>
            <a:ext cx="418157" cy="39593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4413149-F8BC-7818-E5B9-E7F8B2634B44}"/>
              </a:ext>
            </a:extLst>
          </p:cNvPr>
          <p:cNvSpPr/>
          <p:nvPr/>
        </p:nvSpPr>
        <p:spPr>
          <a:xfrm>
            <a:off x="5898406" y="3361886"/>
            <a:ext cx="418157" cy="39593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1DA169-2F75-A96C-63CB-42D188255E72}"/>
              </a:ext>
            </a:extLst>
          </p:cNvPr>
          <p:cNvSpPr/>
          <p:nvPr/>
        </p:nvSpPr>
        <p:spPr>
          <a:xfrm>
            <a:off x="2782310" y="1533395"/>
            <a:ext cx="664632" cy="30691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64C7EB-0EA9-4CED-1D5B-C55FA27CB232}"/>
              </a:ext>
            </a:extLst>
          </p:cNvPr>
          <p:cNvSpPr/>
          <p:nvPr/>
        </p:nvSpPr>
        <p:spPr>
          <a:xfrm>
            <a:off x="2745745" y="2970500"/>
            <a:ext cx="724036" cy="33192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428E70-278F-B5B8-79EE-97B69A1A6E4F}"/>
              </a:ext>
            </a:extLst>
          </p:cNvPr>
          <p:cNvSpPr/>
          <p:nvPr/>
        </p:nvSpPr>
        <p:spPr>
          <a:xfrm>
            <a:off x="2745745" y="4864099"/>
            <a:ext cx="675217" cy="33192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25A048-95F1-6574-5BE5-12CFE5AE9E6B}"/>
              </a:ext>
            </a:extLst>
          </p:cNvPr>
          <p:cNvSpPr/>
          <p:nvPr/>
        </p:nvSpPr>
        <p:spPr>
          <a:xfrm>
            <a:off x="2498094" y="4442413"/>
            <a:ext cx="1170518" cy="29255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DA6F3A-E8BE-F9F8-0B42-C59B9263F4BC}"/>
              </a:ext>
            </a:extLst>
          </p:cNvPr>
          <p:cNvSpPr/>
          <p:nvPr/>
        </p:nvSpPr>
        <p:spPr>
          <a:xfrm>
            <a:off x="2504445" y="3409301"/>
            <a:ext cx="1220362" cy="29255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9734A0C-674F-3036-8F10-9729548BC3FB}"/>
              </a:ext>
            </a:extLst>
          </p:cNvPr>
          <p:cNvSpPr/>
          <p:nvPr/>
        </p:nvSpPr>
        <p:spPr>
          <a:xfrm>
            <a:off x="5350188" y="5577760"/>
            <a:ext cx="535517" cy="33192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FFBC50-C1C7-4840-C5A1-5C9D532F60CD}"/>
              </a:ext>
            </a:extLst>
          </p:cNvPr>
          <p:cNvSpPr txBox="1"/>
          <p:nvPr/>
        </p:nvSpPr>
        <p:spPr>
          <a:xfrm>
            <a:off x="6455561" y="2378674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</a:t>
            </a:r>
            <a:r>
              <a:rPr lang="ko-KR" altLang="en-US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외부 </a:t>
            </a:r>
            <a:r>
              <a:rPr lang="ko-KR" altLang="en-US" b="1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클럭핀</a:t>
            </a:r>
            <a:endParaRPr lang="en-US" altLang="ko-KR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C331EB9-C6F1-1376-AE5E-B78757037DA3}"/>
              </a:ext>
            </a:extLst>
          </p:cNvPr>
          <p:cNvSpPr/>
          <p:nvPr/>
        </p:nvSpPr>
        <p:spPr>
          <a:xfrm>
            <a:off x="3724807" y="5577760"/>
            <a:ext cx="535517" cy="33192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2068625-40CC-36A9-535A-3A2B85049D23}"/>
              </a:ext>
            </a:extLst>
          </p:cNvPr>
          <p:cNvSpPr/>
          <p:nvPr/>
        </p:nvSpPr>
        <p:spPr>
          <a:xfrm>
            <a:off x="2086352" y="5577761"/>
            <a:ext cx="535517" cy="33192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B1D0B1-D7AF-53F0-8C63-52493A9CCAE6}"/>
              </a:ext>
            </a:extLst>
          </p:cNvPr>
          <p:cNvSpPr txBox="1"/>
          <p:nvPr/>
        </p:nvSpPr>
        <p:spPr>
          <a:xfrm>
            <a:off x="2148947" y="6273735"/>
            <a:ext cx="3357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USART 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제어 및 상태 레지스터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E27B1E-CFD9-21F4-4CB0-DCD343099363}"/>
              </a:ext>
            </a:extLst>
          </p:cNvPr>
          <p:cNvSpPr txBox="1"/>
          <p:nvPr/>
        </p:nvSpPr>
        <p:spPr>
          <a:xfrm>
            <a:off x="6519769" y="5126204"/>
            <a:ext cx="61150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UCSRnA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상태 플래그와 속도 조정 기능.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UCSRnB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송수신 활성화 및 인터럽트 설정.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UCSRnC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프레임 형식 및 동작 모드 설정.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2315A0-A7BB-14DC-8A5B-4AD0C1F1DB94}"/>
              </a:ext>
            </a:extLst>
          </p:cNvPr>
          <p:cNvSpPr txBox="1"/>
          <p:nvPr/>
        </p:nvSpPr>
        <p:spPr>
          <a:xfrm>
            <a:off x="6431122" y="3429000"/>
            <a:ext cx="1085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</a:t>
            </a:r>
            <a:r>
              <a:rPr lang="ko-KR" altLang="en-US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송신 핀</a:t>
            </a:r>
            <a:endParaRPr lang="en-US" altLang="ko-KR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C476FA-0CB2-5F8B-4985-45A9ED8F8DC8}"/>
              </a:ext>
            </a:extLst>
          </p:cNvPr>
          <p:cNvSpPr txBox="1"/>
          <p:nvPr/>
        </p:nvSpPr>
        <p:spPr>
          <a:xfrm>
            <a:off x="6421222" y="4389702"/>
            <a:ext cx="1085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</a:t>
            </a:r>
            <a:r>
              <a:rPr lang="ko-KR" altLang="en-US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수신 핀</a:t>
            </a:r>
            <a:endParaRPr lang="en-US" altLang="ko-KR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76C62B-E842-A567-CECC-4506AD23B032}"/>
              </a:ext>
            </a:extLst>
          </p:cNvPr>
          <p:cNvSpPr txBox="1"/>
          <p:nvPr/>
        </p:nvSpPr>
        <p:spPr>
          <a:xfrm>
            <a:off x="3480364" y="1522580"/>
            <a:ext cx="2661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baudrate</a:t>
            </a:r>
            <a:r>
              <a:rPr lang="en-US" altLang="ko-KR" sz="1400" b="1" dirty="0"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b="1" dirty="0"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속도 설정 레지스터</a:t>
            </a:r>
            <a:endParaRPr lang="en-US" altLang="ko-KR" sz="1400" b="1" dirty="0">
              <a:solidFill>
                <a:schemeClr val="accen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B2856E6-49D7-6ECE-F93A-5658A8424B81}"/>
              </a:ext>
            </a:extLst>
          </p:cNvPr>
          <p:cNvSpPr txBox="1"/>
          <p:nvPr/>
        </p:nvSpPr>
        <p:spPr>
          <a:xfrm>
            <a:off x="1361428" y="2486028"/>
            <a:ext cx="2661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송수신 데이터 레지스터</a:t>
            </a:r>
            <a:endParaRPr lang="en-US" altLang="ko-KR" sz="1400" b="1" dirty="0">
              <a:solidFill>
                <a:schemeClr val="accen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B5EEB8-8E22-CFA8-0185-81339319409A}"/>
              </a:ext>
            </a:extLst>
          </p:cNvPr>
          <p:cNvSpPr txBox="1"/>
          <p:nvPr/>
        </p:nvSpPr>
        <p:spPr>
          <a:xfrm>
            <a:off x="1833868" y="3889093"/>
            <a:ext cx="2661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송</a:t>
            </a:r>
            <a:r>
              <a:rPr lang="en-US" altLang="ko-KR" sz="1400" b="1" dirty="0"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1400" b="1" dirty="0"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수신 데이터 전송 레지스터</a:t>
            </a:r>
            <a:br>
              <a:rPr lang="en-US" altLang="ko-KR" sz="1400" b="1" dirty="0"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en-US" altLang="ko-KR" sz="1400" b="1" dirty="0"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b="1" dirty="0"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비트 단위</a:t>
            </a:r>
            <a:r>
              <a:rPr lang="en-US" altLang="ko-KR" sz="1400" b="1" dirty="0"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068571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3D91FE-AB1E-2D3D-5029-A14DBCD6C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시리얼통신</a:t>
            </a:r>
            <a:r>
              <a:rPr lang="en-US" altLang="ko-KR" dirty="0"/>
              <a:t>(</a:t>
            </a:r>
            <a:r>
              <a:rPr lang="ko-KR" altLang="en-US" dirty="0"/>
              <a:t>하드웨어</a:t>
            </a:r>
            <a:r>
              <a:rPr lang="en-US" altLang="ko-KR" dirty="0"/>
              <a:t>) </a:t>
            </a:r>
            <a:r>
              <a:rPr lang="ko-KR" altLang="en-US" dirty="0"/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5D309C-1ADD-D797-377D-6DD929231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실습</a:t>
            </a:r>
            <a:r>
              <a:rPr lang="en-US" altLang="ko-KR" dirty="0"/>
              <a:t>1. </a:t>
            </a:r>
            <a:r>
              <a:rPr lang="ko-KR" altLang="en-US" dirty="0" err="1"/>
              <a:t>아두이노를</a:t>
            </a:r>
            <a:r>
              <a:rPr lang="ko-KR" altLang="en-US" dirty="0"/>
              <a:t> 블루투스 모듈과 연결하고</a:t>
            </a:r>
            <a:r>
              <a:rPr lang="en-US" altLang="ko-KR" dirty="0"/>
              <a:t>, </a:t>
            </a:r>
          </a:p>
          <a:p>
            <a:pPr marL="0" indent="0">
              <a:buNone/>
            </a:pPr>
            <a:r>
              <a:rPr lang="ko-KR" altLang="en-US" dirty="0"/>
              <a:t>스케치 </a:t>
            </a:r>
            <a:r>
              <a:rPr lang="en-US" altLang="ko-KR" dirty="0">
                <a:sym typeface="Wingdings" panose="05000000000000000000" pitchFamily="2" charset="2"/>
              </a:rPr>
              <a:t> </a:t>
            </a:r>
            <a:r>
              <a:rPr lang="ko-KR" altLang="en-US" dirty="0">
                <a:sym typeface="Wingdings" panose="05000000000000000000" pitchFamily="2" charset="2"/>
              </a:rPr>
              <a:t>앱 간에 채팅프로그램을 </a:t>
            </a:r>
            <a:r>
              <a:rPr lang="ko-KR" altLang="en-US" dirty="0" err="1">
                <a:sym typeface="Wingdings" panose="05000000000000000000" pitchFamily="2" charset="2"/>
              </a:rPr>
              <a:t>구현하시오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D47F47-192F-A57B-71FF-4AF7BF880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BA7C08-5E2F-4326-0EE1-F27E660C9B1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35169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9B04A-A54A-9B2C-44DF-CC748D4DC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3BB397-FF06-5577-9AF2-93598CD80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시리얼통신</a:t>
            </a:r>
            <a:r>
              <a:rPr lang="en-US" altLang="ko-KR" dirty="0"/>
              <a:t>(</a:t>
            </a:r>
            <a:r>
              <a:rPr lang="ko-KR" altLang="en-US" dirty="0"/>
              <a:t>소프트웨어</a:t>
            </a:r>
            <a:r>
              <a:rPr lang="en-US" altLang="ko-KR" dirty="0"/>
              <a:t>) </a:t>
            </a:r>
            <a:r>
              <a:rPr lang="ko-KR" altLang="en-US" dirty="0"/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B7AC17-B352-BE29-24FA-DCDC3673C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실습</a:t>
            </a:r>
            <a:r>
              <a:rPr lang="en-US" altLang="ko-KR" dirty="0"/>
              <a:t>1. </a:t>
            </a:r>
            <a:r>
              <a:rPr lang="ko-KR" altLang="en-US" dirty="0"/>
              <a:t>블루투스 터미널 앱에서 </a:t>
            </a:r>
            <a:r>
              <a:rPr lang="en-US" altLang="ko-KR" dirty="0"/>
              <a:t>‘1’</a:t>
            </a:r>
            <a:r>
              <a:rPr lang="ko-KR" altLang="en-US" dirty="0"/>
              <a:t>을 전송하면 </a:t>
            </a:r>
            <a:r>
              <a:rPr lang="en-US" altLang="ko-KR" dirty="0"/>
              <a:t>LED</a:t>
            </a:r>
            <a:r>
              <a:rPr lang="ko-KR" altLang="en-US" dirty="0"/>
              <a:t>가 켜지고 </a:t>
            </a:r>
            <a:r>
              <a:rPr lang="en-US" altLang="ko-KR" dirty="0"/>
              <a:t>‘2’</a:t>
            </a:r>
            <a:r>
              <a:rPr lang="ko-KR" altLang="en-US" dirty="0"/>
              <a:t>를 전송하면 </a:t>
            </a:r>
            <a:r>
              <a:rPr lang="en-US" altLang="ko-KR" dirty="0"/>
              <a:t>LED</a:t>
            </a:r>
            <a:r>
              <a:rPr lang="ko-KR" altLang="en-US" dirty="0"/>
              <a:t>가 꺼지도록 </a:t>
            </a:r>
            <a:r>
              <a:rPr lang="ko-KR" altLang="en-US" dirty="0" err="1"/>
              <a:t>구현ㅇ해</a:t>
            </a:r>
            <a:r>
              <a:rPr lang="ko-KR" altLang="en-US" dirty="0"/>
              <a:t> </a:t>
            </a:r>
            <a:r>
              <a:rPr lang="ko-KR" altLang="en-US" dirty="0" err="1"/>
              <a:t>보시오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실습</a:t>
            </a:r>
            <a:r>
              <a:rPr lang="en-US" altLang="ko-KR" dirty="0"/>
              <a:t>2.LED  5</a:t>
            </a:r>
            <a:r>
              <a:rPr lang="ko-KR" altLang="en-US" dirty="0"/>
              <a:t>개 중</a:t>
            </a:r>
            <a:r>
              <a:rPr lang="en-US" altLang="ko-KR" dirty="0"/>
              <a:t>, </a:t>
            </a:r>
            <a:r>
              <a:rPr lang="ko-KR" altLang="en-US" dirty="0"/>
              <a:t>블루투스 터미널 앱에서 해당 </a:t>
            </a:r>
            <a:r>
              <a:rPr lang="en-US" altLang="ko-KR" dirty="0"/>
              <a:t>LED</a:t>
            </a:r>
            <a:r>
              <a:rPr lang="ko-KR" altLang="en-US" dirty="0"/>
              <a:t>에 해당하는 숫자를 입력하면 해당</a:t>
            </a:r>
            <a:r>
              <a:rPr lang="en-US" altLang="ko-KR" dirty="0"/>
              <a:t>LED</a:t>
            </a:r>
            <a:r>
              <a:rPr lang="ko-KR" altLang="en-US" dirty="0"/>
              <a:t>가 켜지도록 </a:t>
            </a:r>
            <a:r>
              <a:rPr lang="ko-KR" altLang="en-US" dirty="0" err="1"/>
              <a:t>구현하시오</a:t>
            </a:r>
            <a:r>
              <a:rPr lang="en-US" altLang="ko-KR" dirty="0"/>
              <a:t>(Ex. ‘1’</a:t>
            </a:r>
            <a:r>
              <a:rPr lang="ko-KR" altLang="en-US" dirty="0"/>
              <a:t>을 전송하면 </a:t>
            </a:r>
            <a:r>
              <a:rPr lang="en-US" altLang="ko-KR" dirty="0"/>
              <a:t>1</a:t>
            </a:r>
            <a:r>
              <a:rPr lang="ko-KR" altLang="en-US" dirty="0"/>
              <a:t>번 </a:t>
            </a:r>
            <a:r>
              <a:rPr lang="en-US" altLang="ko-KR" dirty="0"/>
              <a:t>led</a:t>
            </a:r>
            <a:r>
              <a:rPr lang="ko-KR" altLang="en-US" dirty="0"/>
              <a:t>가 </a:t>
            </a:r>
            <a:r>
              <a:rPr lang="ko-KR" altLang="en-US" dirty="0" err="1"/>
              <a:t>켜짐</a:t>
            </a:r>
            <a:r>
              <a:rPr lang="en-US" altLang="ko-KR" dirty="0"/>
              <a:t>, </a:t>
            </a:r>
            <a:r>
              <a:rPr lang="ko-KR" altLang="en-US" dirty="0"/>
              <a:t>꺼짐은 </a:t>
            </a:r>
            <a:r>
              <a:rPr lang="ko-KR" altLang="en-US" dirty="0" err="1"/>
              <a:t>한번더</a:t>
            </a:r>
            <a:r>
              <a:rPr lang="ko-KR" altLang="en-US" dirty="0"/>
              <a:t> 전송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AB40AE-A230-B1EE-62DB-0864C5124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F41975-7CE2-6FC4-A761-E95D2350B4B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79115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B19F15-C069-5048-F314-CBA988F14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I2C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374C43-C67A-7996-8725-3B7A75045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5E2A3E-E333-280C-B97F-222579968E1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5A036F-28D5-2319-50FA-FA869C5063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868" y="1859825"/>
            <a:ext cx="5982824" cy="293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36644B-9136-95BE-6447-D79FE9571D40}"/>
              </a:ext>
            </a:extLst>
          </p:cNvPr>
          <p:cNvSpPr txBox="1"/>
          <p:nvPr/>
        </p:nvSpPr>
        <p:spPr>
          <a:xfrm>
            <a:off x="329983" y="3059668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SDA: </a:t>
            </a:r>
            <a:r>
              <a:rPr lang="ko-KR" altLang="en-US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 송수신 라인</a:t>
            </a:r>
            <a:endParaRPr lang="en-US" altLang="ko-KR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A8D3B8-A956-10AB-4246-0B6515B47F8C}"/>
              </a:ext>
            </a:extLst>
          </p:cNvPr>
          <p:cNvSpPr txBox="1"/>
          <p:nvPr/>
        </p:nvSpPr>
        <p:spPr>
          <a:xfrm>
            <a:off x="7234516" y="4763166"/>
            <a:ext cx="3817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SCL: Master, Slave </a:t>
            </a:r>
            <a:r>
              <a:rPr lang="ko-KR" altLang="en-US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간 </a:t>
            </a:r>
            <a:endParaRPr lang="en-US" altLang="ko-KR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 송수신시 타이밍을 </a:t>
            </a:r>
            <a:endParaRPr lang="en-US" altLang="ko-KR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맞추기 위한 클럭을 생성하는 라인</a:t>
            </a:r>
            <a:endParaRPr lang="en-US" altLang="ko-KR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41268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54EF3-9046-E7DB-50EE-612CE6CCC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FEF63A-A0E1-835D-8B85-E135F2735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I2C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84957D-2892-565A-98A6-E1F6C10C4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804933-57B3-2470-E491-E445C895D78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pic>
        <p:nvPicPr>
          <p:cNvPr id="6146" name="Picture 2" descr="I2C Communication - STEMpedia Education">
            <a:extLst>
              <a:ext uri="{FF2B5EF4-FFF2-40B4-BE49-F238E27FC236}">
                <a16:creationId xmlns:a16="http://schemas.microsoft.com/office/drawing/2014/main" id="{6039EB38-A52B-1C6D-20E7-FA5C7ED14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579" y="1505389"/>
            <a:ext cx="7458988" cy="419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1053D46-0FEB-F04A-183B-A0EC51C0DDD8}"/>
              </a:ext>
            </a:extLst>
          </p:cNvPr>
          <p:cNvSpPr/>
          <p:nvPr/>
        </p:nvSpPr>
        <p:spPr>
          <a:xfrm>
            <a:off x="8096250" y="2335652"/>
            <a:ext cx="1060450" cy="99060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E2B0BDD-B93B-E4EB-F697-A1AF7D8EA087}"/>
              </a:ext>
            </a:extLst>
          </p:cNvPr>
          <p:cNvCxnSpPr>
            <a:cxnSpLocks/>
          </p:cNvCxnSpPr>
          <p:nvPr/>
        </p:nvCxnSpPr>
        <p:spPr>
          <a:xfrm>
            <a:off x="9116563" y="3070225"/>
            <a:ext cx="713237" cy="57617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C226043-E0EF-F2A5-0C05-270DACBEB03C}"/>
              </a:ext>
            </a:extLst>
          </p:cNvPr>
          <p:cNvSpPr txBox="1"/>
          <p:nvPr/>
        </p:nvSpPr>
        <p:spPr>
          <a:xfrm>
            <a:off x="9734104" y="3701158"/>
            <a:ext cx="1156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풀업</a:t>
            </a:r>
            <a:r>
              <a:rPr lang="ko-KR" altLang="en-US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저항</a:t>
            </a:r>
            <a:endParaRPr lang="en-US" altLang="ko-KR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89D6601-FB0E-1784-C56A-F413554E2F5D}"/>
              </a:ext>
            </a:extLst>
          </p:cNvPr>
          <p:cNvSpPr/>
          <p:nvPr/>
        </p:nvSpPr>
        <p:spPr>
          <a:xfrm>
            <a:off x="3695700" y="3050335"/>
            <a:ext cx="1060450" cy="99060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4ED2174-D785-29B4-75D1-0D24A3723EE9}"/>
              </a:ext>
            </a:extLst>
          </p:cNvPr>
          <p:cNvCxnSpPr>
            <a:cxnSpLocks/>
          </p:cNvCxnSpPr>
          <p:nvPr/>
        </p:nvCxnSpPr>
        <p:spPr>
          <a:xfrm flipH="1">
            <a:off x="3613150" y="3994538"/>
            <a:ext cx="385313" cy="704462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5F8CBE-B742-3E33-A301-E559A91ACFDA}"/>
              </a:ext>
            </a:extLst>
          </p:cNvPr>
          <p:cNvSpPr txBox="1"/>
          <p:nvPr/>
        </p:nvSpPr>
        <p:spPr>
          <a:xfrm>
            <a:off x="2101851" y="4832437"/>
            <a:ext cx="2533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</a:t>
            </a:r>
            <a:r>
              <a:rPr lang="ko-KR" altLang="en-US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비트 주소</a:t>
            </a:r>
            <a:r>
              <a:rPr lang="en-US" altLang="ko-KR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128</a:t>
            </a:r>
            <a:r>
              <a:rPr lang="ko-KR" altLang="en-US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 </a:t>
            </a:r>
            <a:r>
              <a:rPr lang="en-US" altLang="ko-KR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Slave </a:t>
            </a:r>
            <a:r>
              <a:rPr lang="ko-KR" altLang="en-US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가능</a:t>
            </a:r>
            <a:endParaRPr lang="en-US" altLang="ko-KR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10</a:t>
            </a:r>
            <a:r>
              <a:rPr lang="ko-KR" altLang="en-US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비트 주소</a:t>
            </a:r>
            <a:r>
              <a:rPr lang="en-US" altLang="ko-KR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1024</a:t>
            </a:r>
            <a:r>
              <a:rPr lang="ko-KR" altLang="en-US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 </a:t>
            </a:r>
            <a:r>
              <a:rPr lang="en-US" altLang="ko-KR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Slave </a:t>
            </a:r>
            <a:r>
              <a:rPr lang="ko-KR" altLang="en-US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가능</a:t>
            </a:r>
            <a:endParaRPr lang="en-US" altLang="ko-KR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44701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BD905-341E-F2CD-7741-D1C3EABF2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145854-5B2D-0246-6105-C9F70007F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I2C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F78E69-EB02-15A9-239D-3A367D58E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FFEFCF-7D73-9E94-3A23-D40F8CDC071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pic>
        <p:nvPicPr>
          <p:cNvPr id="5122" name="Picture 2" descr="Basics of the I2C Communication Protocol">
            <a:extLst>
              <a:ext uri="{FF2B5EF4-FFF2-40B4-BE49-F238E27FC236}">
                <a16:creationId xmlns:a16="http://schemas.microsoft.com/office/drawing/2014/main" id="{2BA3AABB-692A-2BE8-A4B6-F27D13464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978" y="1148525"/>
            <a:ext cx="7055154" cy="513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8914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A80CA-7ACC-4775-946C-24C72FC01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89461C-B2F8-1A9C-8E4C-79A7C8C3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I2C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BF2B36-2EB8-71BE-7AD4-51D4A14AA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5EFDCD-3762-0F4A-9A2B-40F49A954CE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pic>
        <p:nvPicPr>
          <p:cNvPr id="7170" name="Picture 2" descr="I2C 데이터 메세지의 구조와 전송과정 (Start, Stop Condition, Address Frame, Read/Write,  ACK Bit, Data Frame) : 네이버 블로그">
            <a:extLst>
              <a:ext uri="{FF2B5EF4-FFF2-40B4-BE49-F238E27FC236}">
                <a16:creationId xmlns:a16="http://schemas.microsoft.com/office/drawing/2014/main" id="{5F2EC97B-4D84-E672-DB3F-19F65CC126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283" y="2589525"/>
            <a:ext cx="5969434" cy="235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BA606F-437B-0ADC-08EE-306242ED25B3}"/>
              </a:ext>
            </a:extLst>
          </p:cNvPr>
          <p:cNvSpPr txBox="1"/>
          <p:nvPr/>
        </p:nvSpPr>
        <p:spPr>
          <a:xfrm>
            <a:off x="188518" y="3105834"/>
            <a:ext cx="2800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SDA, SCL </a:t>
            </a:r>
            <a:r>
              <a:rPr lang="ko-KR" altLang="en-US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두 라인 모두 기본적으로는 </a:t>
            </a:r>
            <a:r>
              <a:rPr lang="en-US" altLang="ko-KR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HIGH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3C8660-6C59-A933-E625-A36D0E4E50AB}"/>
              </a:ext>
            </a:extLst>
          </p:cNvPr>
          <p:cNvSpPr txBox="1"/>
          <p:nvPr/>
        </p:nvSpPr>
        <p:spPr>
          <a:xfrm>
            <a:off x="2625507" y="1804558"/>
            <a:ext cx="347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SDA</a:t>
            </a:r>
            <a:r>
              <a:rPr lang="ko-KR" altLang="en-US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가 </a:t>
            </a:r>
            <a:r>
              <a:rPr lang="en-US" altLang="ko-KR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LOW</a:t>
            </a:r>
            <a:r>
              <a:rPr lang="ko-KR" altLang="en-US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가 되면 통신 시작</a:t>
            </a:r>
            <a:endParaRPr lang="en-US" altLang="ko-KR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6740B0B-CC5A-C20E-96A4-5673D068C125}"/>
              </a:ext>
            </a:extLst>
          </p:cNvPr>
          <p:cNvSpPr/>
          <p:nvPr/>
        </p:nvSpPr>
        <p:spPr>
          <a:xfrm>
            <a:off x="8083376" y="2534533"/>
            <a:ext cx="826718" cy="1707267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FE93F5-148F-7EC4-FAC8-767AB4C80855}"/>
              </a:ext>
            </a:extLst>
          </p:cNvPr>
          <p:cNvSpPr txBox="1"/>
          <p:nvPr/>
        </p:nvSpPr>
        <p:spPr>
          <a:xfrm>
            <a:off x="5794260" y="5571644"/>
            <a:ext cx="1641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 프레임</a:t>
            </a:r>
            <a:endParaRPr lang="en-US" altLang="ko-KR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EEFA0-FCE0-84C2-DE64-4DD0A24577C7}"/>
              </a:ext>
            </a:extLst>
          </p:cNvPr>
          <p:cNvSpPr txBox="1"/>
          <p:nvPr/>
        </p:nvSpPr>
        <p:spPr>
          <a:xfrm>
            <a:off x="9203132" y="2585068"/>
            <a:ext cx="2800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SDA, SCL </a:t>
            </a:r>
            <a:r>
              <a:rPr lang="ko-KR" altLang="en-US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두 라인 모두 기본적으로는 </a:t>
            </a:r>
            <a:r>
              <a:rPr lang="en-US" altLang="ko-KR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HIGH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955EB01-8D56-2439-7198-8D769B6DD62A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2988868" y="3054350"/>
            <a:ext cx="198832" cy="37465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9D26B00-5B34-1BF2-94A9-5823EAAD9D9A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2988868" y="3429000"/>
            <a:ext cx="198832" cy="19874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F1E176AF-51FF-DBB3-C4E4-191D0EAAEB1C}"/>
              </a:ext>
            </a:extLst>
          </p:cNvPr>
          <p:cNvSpPr/>
          <p:nvPr/>
        </p:nvSpPr>
        <p:spPr>
          <a:xfrm>
            <a:off x="3717925" y="2658990"/>
            <a:ext cx="826718" cy="83298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왼쪽 중괄호 19">
            <a:extLst>
              <a:ext uri="{FF2B5EF4-FFF2-40B4-BE49-F238E27FC236}">
                <a16:creationId xmlns:a16="http://schemas.microsoft.com/office/drawing/2014/main" id="{2B31B71E-D83F-F003-7816-8A744D7E147B}"/>
              </a:ext>
            </a:extLst>
          </p:cNvPr>
          <p:cNvSpPr/>
          <p:nvPr/>
        </p:nvSpPr>
        <p:spPr>
          <a:xfrm rot="16200000">
            <a:off x="6091542" y="3043148"/>
            <a:ext cx="438150" cy="4358666"/>
          </a:xfrm>
          <a:prstGeom prst="lef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3841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45B067-86D2-F70E-CEF4-3849096B7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C0369943-3AC9-5C6C-0EE7-B41746B072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9801" y="2265334"/>
            <a:ext cx="9807761" cy="308136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D4AACD-2AA2-CA25-85AF-4E4CF796E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728039-0499-EDDF-1C0A-A62F3298E20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6946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B62DA1-2EBC-0EEB-9289-29EC2249E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디지털 입출력</a:t>
            </a:r>
            <a:r>
              <a:rPr lang="en-US" altLang="ko-KR" dirty="0"/>
              <a:t>(LED </a:t>
            </a:r>
            <a:r>
              <a:rPr lang="ko-KR" altLang="en-US" dirty="0"/>
              <a:t>제어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781F262-15A7-4F55-1615-96CF33CC1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4086" y="1890715"/>
            <a:ext cx="4775720" cy="4351338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382135-BC57-E5EE-F185-AFF6BDB86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947" y="2110163"/>
            <a:ext cx="863644" cy="844593"/>
          </a:xfrm>
          <a:prstGeom prst="rect">
            <a:avLst/>
          </a:prstGeom>
        </p:spPr>
      </p:pic>
      <p:sp>
        <p:nvSpPr>
          <p:cNvPr id="3" name="화살표: 왼쪽/오른쪽 2">
            <a:extLst>
              <a:ext uri="{FF2B5EF4-FFF2-40B4-BE49-F238E27FC236}">
                <a16:creationId xmlns:a16="http://schemas.microsoft.com/office/drawing/2014/main" id="{57819D20-626A-1247-FFA7-C3E3AA9F6EFD}"/>
              </a:ext>
            </a:extLst>
          </p:cNvPr>
          <p:cNvSpPr/>
          <p:nvPr/>
        </p:nvSpPr>
        <p:spPr>
          <a:xfrm>
            <a:off x="6295620" y="2386013"/>
            <a:ext cx="714375" cy="407194"/>
          </a:xfrm>
          <a:prstGeom prst="left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3585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0230D0-29FC-8B8F-AC05-962A76E5C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E50CBD7-7BE0-4713-6601-6C15BB368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8771" y="1790860"/>
            <a:ext cx="5153309" cy="4589303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670B49-416E-52A2-C6FD-5C5A33C4C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26D253-A515-402A-2504-06F4E5C40EB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0E3A1AD-7B34-9663-0EB5-7C7AFB1F8AC5}"/>
              </a:ext>
            </a:extLst>
          </p:cNvPr>
          <p:cNvSpPr/>
          <p:nvPr/>
        </p:nvSpPr>
        <p:spPr>
          <a:xfrm>
            <a:off x="3954118" y="1790860"/>
            <a:ext cx="1107440" cy="8396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67D1CF8-25DC-F500-E27D-A11F7E0BCDB7}"/>
              </a:ext>
            </a:extLst>
          </p:cNvPr>
          <p:cNvSpPr/>
          <p:nvPr/>
        </p:nvSpPr>
        <p:spPr>
          <a:xfrm>
            <a:off x="5647220" y="1790860"/>
            <a:ext cx="1107440" cy="8396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66565-CDA5-DBC4-F6B5-DC9366F6E517}"/>
              </a:ext>
            </a:extLst>
          </p:cNvPr>
          <p:cNvSpPr txBox="1"/>
          <p:nvPr/>
        </p:nvSpPr>
        <p:spPr>
          <a:xfrm>
            <a:off x="536460" y="1905590"/>
            <a:ext cx="30690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b="1" dirty="0">
                <a:latin typeface="Arial" panose="020B0604020202020204" pitchFamily="34" charset="0"/>
              </a:rPr>
              <a:t>-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Slew-rate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Control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신호의 속도를 제어하여 노이즈를 줄이고 안정적인 통신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보장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</a:t>
            </a:r>
            <a:r>
              <a:rPr lang="en-US" altLang="ko-KR" b="1" dirty="0"/>
              <a:t>Spike Filter</a:t>
            </a:r>
            <a:r>
              <a:rPr lang="en-US" altLang="ko-KR" dirty="0"/>
              <a:t>: </a:t>
            </a:r>
            <a:r>
              <a:rPr lang="ko-KR" altLang="en-US" dirty="0"/>
              <a:t>신호의 짧은 스파이크를 필터링</a:t>
            </a:r>
            <a:endParaRPr lang="en-US" altLang="ko-KR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0A33E87-3F3F-5E9A-BC95-BE7FB10A02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Slew-rate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Control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신호의 상승 및 하강 속도를 제어하여 노이즈를 줄이고 안정적인 통신을 보장합니다.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E05512-5CB1-CA5F-250D-6352EDCD527A}"/>
              </a:ext>
            </a:extLst>
          </p:cNvPr>
          <p:cNvSpPr/>
          <p:nvPr/>
        </p:nvSpPr>
        <p:spPr>
          <a:xfrm>
            <a:off x="5176520" y="3937000"/>
            <a:ext cx="1422400" cy="4724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E3BD79-A08C-489F-AD64-9F957E22F1D0}"/>
              </a:ext>
            </a:extLst>
          </p:cNvPr>
          <p:cNvSpPr/>
          <p:nvPr/>
        </p:nvSpPr>
        <p:spPr>
          <a:xfrm>
            <a:off x="7122160" y="3937000"/>
            <a:ext cx="1188720" cy="4724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061DA2-6F97-9398-8C3F-8CA8A93C4FEF}"/>
              </a:ext>
            </a:extLst>
          </p:cNvPr>
          <p:cNvSpPr txBox="1"/>
          <p:nvPr/>
        </p:nvSpPr>
        <p:spPr>
          <a:xfrm>
            <a:off x="683780" y="3738669"/>
            <a:ext cx="3069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/>
              <a:t>-</a:t>
            </a:r>
            <a:r>
              <a:rPr lang="ko-KR" altLang="en-US"/>
              <a:t>데이터 또는 주소를 전송하거나 수신할 때 사용하는 레지스터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BAF5BC-484C-A826-334E-88725555589C}"/>
              </a:ext>
            </a:extLst>
          </p:cNvPr>
          <p:cNvSpPr txBox="1"/>
          <p:nvPr/>
        </p:nvSpPr>
        <p:spPr>
          <a:xfrm>
            <a:off x="8722080" y="3937000"/>
            <a:ext cx="3069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/>
              <a:t>-</a:t>
            </a:r>
            <a:r>
              <a:rPr lang="ko-KR" altLang="en-US" dirty="0"/>
              <a:t>통신 속도를 설정하기 위해 사용되는 레지스터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3DC8FA-C5AC-1D9F-2796-FB0E7864F82E}"/>
              </a:ext>
            </a:extLst>
          </p:cNvPr>
          <p:cNvSpPr txBox="1"/>
          <p:nvPr/>
        </p:nvSpPr>
        <p:spPr>
          <a:xfrm>
            <a:off x="8877326" y="5117057"/>
            <a:ext cx="30690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/>
              <a:t>-TWI </a:t>
            </a:r>
            <a:r>
              <a:rPr lang="ko-KR" altLang="en-US" dirty="0"/>
              <a:t>작동을 제어하는 레지스터입니다</a:t>
            </a:r>
            <a:r>
              <a:rPr lang="en-US" altLang="ko-KR" dirty="0"/>
              <a:t>. 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인터럽트 활성화</a:t>
            </a:r>
            <a:r>
              <a:rPr lang="en-US" altLang="ko-KR" dirty="0"/>
              <a:t>, ACK </a:t>
            </a:r>
            <a:r>
              <a:rPr lang="ko-KR" altLang="en-US" dirty="0"/>
              <a:t>전송 제어 등</a:t>
            </a:r>
            <a:r>
              <a:rPr lang="en-US" altLang="ko-KR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F33BDF-E5ED-3BB1-2332-C975250648F6}"/>
              </a:ext>
            </a:extLst>
          </p:cNvPr>
          <p:cNvSpPr txBox="1"/>
          <p:nvPr/>
        </p:nvSpPr>
        <p:spPr>
          <a:xfrm>
            <a:off x="591773" y="5017750"/>
            <a:ext cx="3069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/>
              <a:t>-</a:t>
            </a:r>
            <a:r>
              <a:rPr lang="ko-KR" altLang="en-US" dirty="0" err="1"/>
              <a:t>슬레이브</a:t>
            </a:r>
            <a:r>
              <a:rPr lang="ko-KR" altLang="en-US" dirty="0"/>
              <a:t> 모드에서 사용되는 고유한 </a:t>
            </a:r>
            <a:r>
              <a:rPr lang="en-US" altLang="ko-KR" dirty="0"/>
              <a:t>I²C </a:t>
            </a:r>
            <a:r>
              <a:rPr lang="ko-KR" altLang="en-US" dirty="0"/>
              <a:t>주소를 저장</a:t>
            </a: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8BE3F0-8892-0015-D9E7-C5E1AA9C3ED2}"/>
              </a:ext>
            </a:extLst>
          </p:cNvPr>
          <p:cNvSpPr txBox="1"/>
          <p:nvPr/>
        </p:nvSpPr>
        <p:spPr>
          <a:xfrm>
            <a:off x="5002608" y="6137338"/>
            <a:ext cx="30690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/>
              <a:t>TWI</a:t>
            </a:r>
            <a:r>
              <a:rPr lang="ko-KR" altLang="en-US" dirty="0"/>
              <a:t>의 상태 정보를 저장하는 레지스터입니다</a:t>
            </a:r>
            <a:r>
              <a:rPr lang="en-US" altLang="ko-KR" dirty="0"/>
              <a:t>. (</a:t>
            </a:r>
            <a:r>
              <a:rPr lang="ko-KR" altLang="en-US" dirty="0"/>
              <a:t>예</a:t>
            </a:r>
            <a:r>
              <a:rPr lang="en-US" altLang="ko-KR" dirty="0"/>
              <a:t>: START/STOP </a:t>
            </a:r>
            <a:r>
              <a:rPr lang="ko-KR" altLang="en-US" dirty="0"/>
              <a:t>상태</a:t>
            </a:r>
            <a:r>
              <a:rPr lang="en-US" altLang="ko-KR" dirty="0"/>
              <a:t>, </a:t>
            </a:r>
            <a:r>
              <a:rPr lang="ko-KR" altLang="en-US" dirty="0"/>
              <a:t>데이터 전송 상태 등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990322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ECCA4D-5DD0-C115-6A40-C7014AA58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I2C </a:t>
            </a:r>
            <a:r>
              <a:rPr lang="ko-KR" altLang="en-US" dirty="0" err="1"/>
              <a:t>아두이노</a:t>
            </a:r>
            <a:r>
              <a:rPr lang="ko-KR" altLang="en-US" dirty="0"/>
              <a:t> 라이브러리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064E5D8-2B52-8BEB-84DC-7E6635A694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2159" y="1867397"/>
            <a:ext cx="6208919" cy="3487388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54BB77-CF5B-EC02-0A4F-D7458D13D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7C6D68-2691-10D3-74C4-D88A5BED8B5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545FFFE-13F8-D228-4A0A-07F804F2A046}"/>
              </a:ext>
            </a:extLst>
          </p:cNvPr>
          <p:cNvSpPr txBox="1">
            <a:spLocks/>
          </p:cNvSpPr>
          <p:nvPr/>
        </p:nvSpPr>
        <p:spPr>
          <a:xfrm>
            <a:off x="974872" y="1867489"/>
            <a:ext cx="2332000" cy="2381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&lt;</a:t>
            </a:r>
            <a:r>
              <a:rPr lang="en-US" altLang="ko-KR" dirty="0" err="1"/>
              <a:t>Wire.h</a:t>
            </a:r>
            <a:r>
              <a:rPr lang="en-US" altLang="ko-KR" dirty="0"/>
              <a:t>&gt;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32120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C3782-17B7-5D31-7183-5B7CC2B61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I2C </a:t>
            </a:r>
            <a:r>
              <a:rPr lang="ko-KR" altLang="en-US" dirty="0" err="1"/>
              <a:t>아두이노</a:t>
            </a:r>
            <a:r>
              <a:rPr lang="ko-KR" altLang="en-US" dirty="0"/>
              <a:t> 라이브러리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CD8248-2BB6-2C9E-46EA-916A76C59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캐릭터 </a:t>
            </a:r>
            <a:r>
              <a:rPr lang="en-US" altLang="ko-KR" dirty="0"/>
              <a:t>LCD</a:t>
            </a:r>
            <a:r>
              <a:rPr lang="ko-KR" altLang="en-US" dirty="0"/>
              <a:t>에 문구 써보기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E03BEF-292C-6106-B232-E34A69E4E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14F258-9278-7A4A-EA9C-A30D3B0997F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4241B0E-2B11-5395-0490-CBA42270E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037" y="2106244"/>
            <a:ext cx="6390445" cy="285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9687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47BAD-CC7C-5C2E-5203-2EBCDC583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F634BC7-754C-AEA0-B90C-A172B9963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60" y="1620511"/>
            <a:ext cx="5139265" cy="492690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39614E5-A94E-AA86-A762-B16C97A28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I2C </a:t>
            </a:r>
            <a:r>
              <a:rPr lang="ko-KR" altLang="en-US" dirty="0" err="1"/>
              <a:t>아두이노</a:t>
            </a:r>
            <a:r>
              <a:rPr lang="ko-KR" altLang="en-US" dirty="0"/>
              <a:t> 라이브러리 실습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5415F7-7ADD-FE20-DFD7-2237F3056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6F987-CF55-44D8-7731-2AEC649B7D5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93D826-2A30-6B52-70B8-58B013A4087B}"/>
              </a:ext>
            </a:extLst>
          </p:cNvPr>
          <p:cNvSpPr/>
          <p:nvPr/>
        </p:nvSpPr>
        <p:spPr>
          <a:xfrm>
            <a:off x="3144967" y="2133266"/>
            <a:ext cx="1841728" cy="42450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29EC7FC-72C6-93AA-96D5-BC9C0F48ABEE}"/>
              </a:ext>
            </a:extLst>
          </p:cNvPr>
          <p:cNvSpPr/>
          <p:nvPr/>
        </p:nvSpPr>
        <p:spPr>
          <a:xfrm>
            <a:off x="1173269" y="3070523"/>
            <a:ext cx="2070601" cy="84272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830823-C759-715F-F189-0D741BE5F1B5}"/>
              </a:ext>
            </a:extLst>
          </p:cNvPr>
          <p:cNvSpPr/>
          <p:nvPr/>
        </p:nvSpPr>
        <p:spPr>
          <a:xfrm>
            <a:off x="1173270" y="4007779"/>
            <a:ext cx="3148228" cy="124816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A119D7-3BAC-F77F-D250-677AD63C88BA}"/>
              </a:ext>
            </a:extLst>
          </p:cNvPr>
          <p:cNvSpPr txBox="1"/>
          <p:nvPr/>
        </p:nvSpPr>
        <p:spPr>
          <a:xfrm>
            <a:off x="5116795" y="2199323"/>
            <a:ext cx="351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-lcd </a:t>
            </a:r>
            <a:r>
              <a:rPr lang="ko-KR" altLang="en-US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초기화</a:t>
            </a:r>
            <a:r>
              <a:rPr lang="en-US" altLang="ko-KR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(i2c </a:t>
            </a:r>
            <a:r>
              <a:rPr lang="ko-KR" altLang="en-US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주소</a:t>
            </a:r>
            <a:r>
              <a:rPr lang="en-US" altLang="ko-KR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행</a:t>
            </a:r>
            <a:r>
              <a:rPr lang="en-US" altLang="ko-KR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열</a:t>
            </a:r>
            <a:r>
              <a:rPr lang="en-US" altLang="ko-KR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01FA51-37C0-BE6C-FF83-40784D988534}"/>
              </a:ext>
            </a:extLst>
          </p:cNvPr>
          <p:cNvSpPr txBox="1"/>
          <p:nvPr/>
        </p:nvSpPr>
        <p:spPr>
          <a:xfrm>
            <a:off x="3383147" y="3070522"/>
            <a:ext cx="3069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-lcd </a:t>
            </a:r>
            <a:r>
              <a:rPr lang="ko-KR" altLang="en-US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초기화</a:t>
            </a:r>
            <a:endParaRPr lang="en-US" altLang="ko-KR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-lcd </a:t>
            </a:r>
            <a:r>
              <a:rPr lang="ko-KR" altLang="en-US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버퍼 지우기</a:t>
            </a:r>
            <a:endParaRPr lang="en-US" altLang="ko-KR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-lcd </a:t>
            </a:r>
            <a:r>
              <a:rPr lang="ko-KR" altLang="en-US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배경 </a:t>
            </a:r>
            <a:r>
              <a:rPr lang="en-US" altLang="ko-KR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led </a:t>
            </a:r>
            <a:r>
              <a:rPr lang="ko-KR" altLang="en-US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점등</a:t>
            </a:r>
            <a:endParaRPr lang="en-US" altLang="ko-KR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5D4C72-A334-B417-2FEC-AF54C936263C}"/>
              </a:ext>
            </a:extLst>
          </p:cNvPr>
          <p:cNvSpPr txBox="1"/>
          <p:nvPr/>
        </p:nvSpPr>
        <p:spPr>
          <a:xfrm>
            <a:off x="4432014" y="4037679"/>
            <a:ext cx="3069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</a:t>
            </a:r>
            <a:r>
              <a:rPr lang="ko-KR" altLang="en-US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작성할 위치 설정</a:t>
            </a:r>
            <a:r>
              <a:rPr lang="en-US" altLang="ko-KR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행</a:t>
            </a:r>
            <a:r>
              <a:rPr lang="en-US" altLang="ko-KR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열</a:t>
            </a:r>
            <a:r>
              <a:rPr lang="en-US" altLang="ko-KR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r>
              <a:rPr lang="en-US" altLang="ko-KR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</a:t>
            </a:r>
            <a:r>
              <a:rPr lang="ko-KR" altLang="en-US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작성할 문자열 쓰기</a:t>
            </a:r>
            <a:endParaRPr lang="en-US" altLang="ko-KR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C6CAE1-E7DD-3E54-CC14-2B10D71F4D84}"/>
              </a:ext>
            </a:extLst>
          </p:cNvPr>
          <p:cNvSpPr/>
          <p:nvPr/>
        </p:nvSpPr>
        <p:spPr>
          <a:xfrm>
            <a:off x="1173270" y="6048465"/>
            <a:ext cx="1233209" cy="31158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C17814-FB66-41CA-EC0A-901338DBE445}"/>
              </a:ext>
            </a:extLst>
          </p:cNvPr>
          <p:cNvSpPr txBox="1"/>
          <p:nvPr/>
        </p:nvSpPr>
        <p:spPr>
          <a:xfrm>
            <a:off x="2432789" y="6020499"/>
            <a:ext cx="3069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</a:t>
            </a:r>
            <a:r>
              <a:rPr lang="ko-KR" altLang="en-US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반복할 코드 작성</a:t>
            </a:r>
            <a:endParaRPr lang="en-US" altLang="ko-KR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98339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FED5D-E49F-E63A-757F-AA806384A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I2C</a:t>
            </a:r>
            <a:r>
              <a:rPr lang="ko-KR" altLang="en-US" dirty="0"/>
              <a:t>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E124B5-5F20-1812-6EDB-C6BD6FB1D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1.</a:t>
            </a:r>
            <a:r>
              <a:rPr lang="ko-KR" altLang="en-US" dirty="0"/>
              <a:t>캐릭터 </a:t>
            </a:r>
            <a:r>
              <a:rPr lang="en-US" altLang="ko-KR" dirty="0"/>
              <a:t>LCD</a:t>
            </a:r>
            <a:r>
              <a:rPr lang="ko-KR" altLang="en-US" dirty="0"/>
              <a:t>를 실제 사용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실습</a:t>
            </a:r>
            <a:r>
              <a:rPr lang="en-US" altLang="ko-KR" dirty="0"/>
              <a:t>2.MPU6050</a:t>
            </a:r>
            <a:r>
              <a:rPr lang="ko-KR" altLang="en-US" dirty="0"/>
              <a:t>을 이용해서 스케치에 각도를 </a:t>
            </a:r>
            <a:r>
              <a:rPr lang="ko-KR" altLang="en-US" dirty="0" err="1"/>
              <a:t>시각화하는</a:t>
            </a:r>
            <a:r>
              <a:rPr lang="ko-KR" altLang="en-US" dirty="0"/>
              <a:t> 코드를 작성해 </a:t>
            </a:r>
            <a:r>
              <a:rPr lang="ko-KR" altLang="en-US" dirty="0" err="1"/>
              <a:t>보시오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DC7587-3F28-420F-1799-23AF97181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51B207-144A-8698-788C-22AAE12F0CB2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43080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06941-172E-3955-DC8C-EBAFAD421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CCCCC7-A903-0647-8F9F-65A70298B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7349"/>
            <a:ext cx="10515600" cy="709613"/>
          </a:xfrm>
        </p:spPr>
        <p:txBody>
          <a:bodyPr/>
          <a:lstStyle/>
          <a:p>
            <a:r>
              <a:rPr lang="en-US" altLang="ko-KR" dirty="0"/>
              <a:t>https://blog.naver.com/techref/222306196195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0E3297-9C76-3C45-0EDB-7751F7125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24C80D-7F10-41DF-BAE3-DE9B31EE6FF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FE0DA81-A288-6C0E-9D92-57DA77496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524" y="1655947"/>
            <a:ext cx="9048951" cy="286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5132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D73443-C6FD-8413-2215-90033306B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CB22B0C-174B-0CC2-2BEC-BD644FABC4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8580" y="1706399"/>
            <a:ext cx="4919014" cy="475410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EB58D1-1604-C5C2-54AF-709A3439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56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B39E2F-633B-CC9D-6CB9-2FD07975115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966DAB6-78BF-F0DA-42D8-7394DD747C3E}"/>
              </a:ext>
            </a:extLst>
          </p:cNvPr>
          <p:cNvSpPr/>
          <p:nvPr/>
        </p:nvSpPr>
        <p:spPr>
          <a:xfrm>
            <a:off x="3692046" y="4140199"/>
            <a:ext cx="1603854" cy="57202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A523F14-5A99-3902-2A7F-A6A845CFDFD5}"/>
              </a:ext>
            </a:extLst>
          </p:cNvPr>
          <p:cNvSpPr/>
          <p:nvPr/>
        </p:nvSpPr>
        <p:spPr>
          <a:xfrm>
            <a:off x="7188781" y="1689987"/>
            <a:ext cx="723320" cy="212001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3CE38C-A348-95AE-224A-617767A92E43}"/>
              </a:ext>
            </a:extLst>
          </p:cNvPr>
          <p:cNvSpPr/>
          <p:nvPr/>
        </p:nvSpPr>
        <p:spPr>
          <a:xfrm>
            <a:off x="4102680" y="2057400"/>
            <a:ext cx="549753" cy="33451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7F7DD7-7BFF-4FCA-3594-F0B3A7E8B152}"/>
              </a:ext>
            </a:extLst>
          </p:cNvPr>
          <p:cNvSpPr txBox="1"/>
          <p:nvPr/>
        </p:nvSpPr>
        <p:spPr>
          <a:xfrm>
            <a:off x="2745540" y="2022584"/>
            <a:ext cx="1345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</a:t>
            </a:r>
            <a:r>
              <a:rPr lang="ko-KR" altLang="en-US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클럭 생성</a:t>
            </a:r>
            <a:endParaRPr lang="en-US" altLang="ko-KR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9D436C-AEDF-9241-4409-8DD5181B2355}"/>
              </a:ext>
            </a:extLst>
          </p:cNvPr>
          <p:cNvSpPr txBox="1"/>
          <p:nvPr/>
        </p:nvSpPr>
        <p:spPr>
          <a:xfrm>
            <a:off x="7890430" y="2628983"/>
            <a:ext cx="1345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-SPI </a:t>
            </a:r>
            <a:r>
              <a:rPr lang="ko-KR" altLang="en-US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핀 동작 제어</a:t>
            </a:r>
            <a:endParaRPr lang="en-US" altLang="ko-KR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0193D5-10A3-707D-9EB8-17900D02B806}"/>
              </a:ext>
            </a:extLst>
          </p:cNvPr>
          <p:cNvSpPr txBox="1"/>
          <p:nvPr/>
        </p:nvSpPr>
        <p:spPr>
          <a:xfrm>
            <a:off x="1896534" y="2581411"/>
            <a:ext cx="20211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</a:t>
            </a:r>
            <a:r>
              <a:rPr lang="ko-KR" altLang="en-US" b="1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분주비</a:t>
            </a:r>
            <a:r>
              <a:rPr lang="ko-KR" altLang="en-US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설정</a:t>
            </a:r>
            <a:r>
              <a:rPr lang="en-US" altLang="ko-KR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(SPR0, SPR1, SPI2X </a:t>
            </a:r>
            <a:r>
              <a:rPr lang="ko-KR" altLang="en-US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비트</a:t>
            </a:r>
            <a:r>
              <a:rPr lang="en-US" altLang="ko-KR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endParaRPr lang="en-US" altLang="ko-KR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375333C-5539-C4CC-C509-96FF86720376}"/>
              </a:ext>
            </a:extLst>
          </p:cNvPr>
          <p:cNvSpPr/>
          <p:nvPr/>
        </p:nvSpPr>
        <p:spPr>
          <a:xfrm>
            <a:off x="3805589" y="2525985"/>
            <a:ext cx="1240878" cy="42888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3A6CB2-DE04-7136-BD82-562B194D0FF4}"/>
              </a:ext>
            </a:extLst>
          </p:cNvPr>
          <p:cNvSpPr txBox="1"/>
          <p:nvPr/>
        </p:nvSpPr>
        <p:spPr>
          <a:xfrm>
            <a:off x="5264472" y="1443453"/>
            <a:ext cx="2021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</a:t>
            </a:r>
            <a:r>
              <a:rPr lang="ko-KR" altLang="en-US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 송수신</a:t>
            </a:r>
            <a:endParaRPr lang="en-US" altLang="ko-KR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3526A6-1BD4-9E04-C49B-05AFC505D935}"/>
              </a:ext>
            </a:extLst>
          </p:cNvPr>
          <p:cNvSpPr/>
          <p:nvPr/>
        </p:nvSpPr>
        <p:spPr>
          <a:xfrm>
            <a:off x="5468196" y="2057399"/>
            <a:ext cx="1502580" cy="77046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D48FDA9-AACD-B605-6BDB-C7F3DD2A9F01}"/>
              </a:ext>
            </a:extLst>
          </p:cNvPr>
          <p:cNvSpPr/>
          <p:nvPr/>
        </p:nvSpPr>
        <p:spPr>
          <a:xfrm>
            <a:off x="6329773" y="3103232"/>
            <a:ext cx="685709" cy="52473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DBD65C-468F-D224-7318-943AEB8FC008}"/>
              </a:ext>
            </a:extLst>
          </p:cNvPr>
          <p:cNvSpPr txBox="1"/>
          <p:nvPr/>
        </p:nvSpPr>
        <p:spPr>
          <a:xfrm>
            <a:off x="5189484" y="3162497"/>
            <a:ext cx="1345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-SPI </a:t>
            </a:r>
            <a:r>
              <a:rPr lang="ko-KR" altLang="en-US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클럭 위상</a:t>
            </a:r>
            <a:endParaRPr lang="en-US" altLang="ko-KR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CFDDA7-B134-F6F6-D642-336D77552433}"/>
              </a:ext>
            </a:extLst>
          </p:cNvPr>
          <p:cNvSpPr txBox="1"/>
          <p:nvPr/>
        </p:nvSpPr>
        <p:spPr>
          <a:xfrm>
            <a:off x="2346559" y="4140199"/>
            <a:ext cx="13454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-SPI </a:t>
            </a:r>
            <a:r>
              <a:rPr lang="ko-KR" altLang="en-US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동작 제어</a:t>
            </a:r>
            <a:r>
              <a:rPr lang="en-US" altLang="ko-KR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(Master</a:t>
            </a:r>
            <a:r>
              <a:rPr lang="ko-KR" altLang="en-US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일 경우</a:t>
            </a:r>
            <a:r>
              <a:rPr lang="en-US" altLang="ko-KR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클럭 생성</a:t>
            </a:r>
            <a:r>
              <a:rPr lang="en-US" altLang="ko-KR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87A1E91-17BE-3C84-1E05-B77C8F2C080E}"/>
              </a:ext>
            </a:extLst>
          </p:cNvPr>
          <p:cNvSpPr/>
          <p:nvPr/>
        </p:nvSpPr>
        <p:spPr>
          <a:xfrm>
            <a:off x="3751667" y="5151601"/>
            <a:ext cx="1345487" cy="32209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9D41C3E-062A-B0AB-FC3C-4F1E15D77C28}"/>
              </a:ext>
            </a:extLst>
          </p:cNvPr>
          <p:cNvSpPr/>
          <p:nvPr/>
        </p:nvSpPr>
        <p:spPr>
          <a:xfrm>
            <a:off x="5928054" y="5158540"/>
            <a:ext cx="1345487" cy="32209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61716A-4226-2377-C897-6F2EA766C227}"/>
              </a:ext>
            </a:extLst>
          </p:cNvPr>
          <p:cNvSpPr txBox="1"/>
          <p:nvPr/>
        </p:nvSpPr>
        <p:spPr>
          <a:xfrm>
            <a:off x="3418283" y="5687575"/>
            <a:ext cx="1928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-SPI </a:t>
            </a:r>
            <a:r>
              <a:rPr lang="ko-KR" altLang="en-US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동작 상태</a:t>
            </a:r>
            <a:endParaRPr lang="en-US" altLang="ko-KR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DEE2EE-93DF-5498-21D8-E69C4DD16E0C}"/>
              </a:ext>
            </a:extLst>
          </p:cNvPr>
          <p:cNvSpPr txBox="1"/>
          <p:nvPr/>
        </p:nvSpPr>
        <p:spPr>
          <a:xfrm>
            <a:off x="5862227" y="5707675"/>
            <a:ext cx="1928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-SPI </a:t>
            </a:r>
            <a:r>
              <a:rPr lang="ko-KR" altLang="en-US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주요 </a:t>
            </a:r>
            <a:r>
              <a:rPr lang="ko-KR" altLang="en-US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모듈 설정</a:t>
            </a:r>
            <a:endParaRPr lang="en-US" altLang="ko-KR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11759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64BF71-7B77-C6C0-99DD-B0F27FC82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C380E53C-7CEA-88E3-FF16-363BDBAB5B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5477" y="1873170"/>
            <a:ext cx="4197566" cy="311166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A7BC69-FBC6-31D3-6B48-50E10296B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1C7E29-4575-E361-1CA3-3FAD3F363DD2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20075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CA5982-9686-CF06-45BB-E85C76B20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SPI</a:t>
            </a:r>
            <a:r>
              <a:rPr lang="ko-KR" altLang="en-US" dirty="0"/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5385B2-A40C-38AC-6A01-880EEE731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실습</a:t>
            </a:r>
            <a:r>
              <a:rPr lang="en-US" altLang="ko-KR" dirty="0"/>
              <a:t>1. BMP280 </a:t>
            </a:r>
            <a:r>
              <a:rPr lang="ko-KR" altLang="en-US" dirty="0"/>
              <a:t>센서를 이용해서 현재 대기압을 </a:t>
            </a:r>
            <a:r>
              <a:rPr lang="ko-KR" altLang="en-US" dirty="0" err="1"/>
              <a:t>측정해보시오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실습</a:t>
            </a:r>
            <a:r>
              <a:rPr lang="en-US" altLang="ko-KR" dirty="0"/>
              <a:t>2. NFC </a:t>
            </a:r>
            <a:r>
              <a:rPr lang="ko-KR" altLang="en-US" dirty="0"/>
              <a:t>센서를 이용하여 </a:t>
            </a:r>
            <a:r>
              <a:rPr lang="ko-KR" altLang="en-US" dirty="0" err="1"/>
              <a:t>태깅시</a:t>
            </a:r>
            <a:r>
              <a:rPr lang="ko-KR" altLang="en-US" dirty="0"/>
              <a:t> </a:t>
            </a:r>
            <a:r>
              <a:rPr lang="ko-KR" altLang="en-US" dirty="0" err="1"/>
              <a:t>부저음이</a:t>
            </a:r>
            <a:r>
              <a:rPr lang="ko-KR" altLang="en-US" dirty="0"/>
              <a:t> 울리고</a:t>
            </a:r>
            <a:r>
              <a:rPr lang="en-US" altLang="ko-KR" dirty="0"/>
              <a:t>, LED </a:t>
            </a:r>
            <a:r>
              <a:rPr lang="ko-KR" altLang="en-US" dirty="0"/>
              <a:t>점등</a:t>
            </a:r>
            <a:r>
              <a:rPr lang="en-US" altLang="ko-KR" dirty="0"/>
              <a:t>, </a:t>
            </a:r>
            <a:r>
              <a:rPr lang="ko-KR" altLang="en-US" dirty="0" err="1"/>
              <a:t>서보모터가</a:t>
            </a:r>
            <a:r>
              <a:rPr lang="ko-KR" altLang="en-US" dirty="0"/>
              <a:t> 작동하는 구성을 만들어 보세요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https://www.devicemart.co.kr/goods/view?no=13215308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38C740-F348-CFA7-B008-70E852D52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58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6C1385-2FA4-20AB-226A-DCBC9A88ABD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68164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1B318F-D7B3-16BA-B95C-441B71428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wifi</a:t>
            </a:r>
            <a:r>
              <a:rPr lang="en-US" altLang="ko-KR" dirty="0"/>
              <a:t> </a:t>
            </a:r>
            <a:r>
              <a:rPr lang="ko-KR" altLang="en-US" dirty="0"/>
              <a:t>연결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2AAA82-1720-D94E-4A78-9A7DA941A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5B5CFB-9676-0F06-0CC7-FF02F4857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59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50AF57-ED9D-E7BC-95B9-3F8A83422B6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7328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B5EF2-8812-B8F9-2E25-49A7D888B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9F7021D-0F16-843F-6914-9AEC32583675}"/>
              </a:ext>
            </a:extLst>
          </p:cNvPr>
          <p:cNvSpPr/>
          <p:nvPr/>
        </p:nvSpPr>
        <p:spPr>
          <a:xfrm>
            <a:off x="7937500" y="2941935"/>
            <a:ext cx="3302000" cy="2773065"/>
          </a:xfrm>
          <a:prstGeom prst="roundRect">
            <a:avLst>
              <a:gd name="adj" fmla="val 567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4615E3F-47F9-BBAC-3C19-79B1E4221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디지털 입출력</a:t>
            </a:r>
            <a:r>
              <a:rPr lang="en-US" altLang="ko-KR" dirty="0"/>
              <a:t>(LED </a:t>
            </a:r>
            <a:r>
              <a:rPr lang="ko-KR" altLang="en-US" dirty="0"/>
              <a:t>제어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236E84-8FA5-F0C7-F6A5-799648661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49405"/>
            <a:ext cx="3600680" cy="376559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8A25ABA-507E-1943-D949-96F0D5DDAEB1}"/>
              </a:ext>
            </a:extLst>
          </p:cNvPr>
          <p:cNvCxnSpPr>
            <a:cxnSpLocks/>
          </p:cNvCxnSpPr>
          <p:nvPr/>
        </p:nvCxnSpPr>
        <p:spPr>
          <a:xfrm flipV="1">
            <a:off x="2686050" y="2395537"/>
            <a:ext cx="2032115" cy="1368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BF39574-4E95-A53E-2F7D-111E36980DB7}"/>
              </a:ext>
            </a:extLst>
          </p:cNvPr>
          <p:cNvSpPr txBox="1"/>
          <p:nvPr/>
        </p:nvSpPr>
        <p:spPr>
          <a:xfrm>
            <a:off x="4918303" y="1949405"/>
            <a:ext cx="2800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핀 번호 설정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변수에 담을 수 있음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상수로 선</a:t>
            </a:r>
            <a:r>
              <a:rPr lang="en-US" altLang="ko-KR" dirty="0"/>
              <a:t>uint8_t</a:t>
            </a:r>
            <a:r>
              <a:rPr lang="ko-KR" altLang="en-US" dirty="0"/>
              <a:t>언 가능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A805FA-F6CF-A49F-BED6-6AEBA740A4EE}"/>
              </a:ext>
            </a:extLst>
          </p:cNvPr>
          <p:cNvSpPr txBox="1"/>
          <p:nvPr/>
        </p:nvSpPr>
        <p:spPr>
          <a:xfrm>
            <a:off x="8071767" y="3143250"/>
            <a:ext cx="4133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정확히는</a:t>
            </a:r>
            <a:endParaRPr lang="en-US" altLang="ko-KR" dirty="0"/>
          </a:p>
          <a:p>
            <a:r>
              <a:rPr lang="en-US" altLang="ko-KR" dirty="0"/>
              <a:t>const uint8_t LED_PIN = 1;</a:t>
            </a:r>
          </a:p>
          <a:p>
            <a:endParaRPr lang="en-US" altLang="ko-KR" dirty="0"/>
          </a:p>
          <a:p>
            <a:r>
              <a:rPr lang="en-US" altLang="ko-KR" dirty="0"/>
              <a:t>int</a:t>
            </a:r>
          </a:p>
          <a:p>
            <a:r>
              <a:rPr lang="en-US" altLang="ko-KR" dirty="0"/>
              <a:t>byte</a:t>
            </a:r>
          </a:p>
          <a:p>
            <a:r>
              <a:rPr lang="en-US" altLang="ko-KR" dirty="0"/>
              <a:t>uint_8t</a:t>
            </a:r>
          </a:p>
          <a:p>
            <a:endParaRPr lang="en-US" altLang="ko-KR" dirty="0"/>
          </a:p>
          <a:p>
            <a:r>
              <a:rPr lang="ko-KR" altLang="en-US" dirty="0"/>
              <a:t>차이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9" name="오른쪽 대괄호 8">
            <a:extLst>
              <a:ext uri="{FF2B5EF4-FFF2-40B4-BE49-F238E27FC236}">
                <a16:creationId xmlns:a16="http://schemas.microsoft.com/office/drawing/2014/main" id="{9FBAFD9A-650E-E84C-7E1D-2C42C5D68686}"/>
              </a:ext>
            </a:extLst>
          </p:cNvPr>
          <p:cNvSpPr/>
          <p:nvPr/>
        </p:nvSpPr>
        <p:spPr>
          <a:xfrm>
            <a:off x="4086225" y="3035300"/>
            <a:ext cx="241300" cy="736600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5D3A2390-9E7D-D8B0-14F1-35005D594690}"/>
              </a:ext>
            </a:extLst>
          </p:cNvPr>
          <p:cNvSpPr/>
          <p:nvPr/>
        </p:nvSpPr>
        <p:spPr>
          <a:xfrm>
            <a:off x="4518024" y="4108450"/>
            <a:ext cx="282575" cy="1428750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88D638-9AEC-5473-AEFB-257F6B4EF613}"/>
              </a:ext>
            </a:extLst>
          </p:cNvPr>
          <p:cNvSpPr txBox="1"/>
          <p:nvPr/>
        </p:nvSpPr>
        <p:spPr>
          <a:xfrm>
            <a:off x="4659311" y="2941935"/>
            <a:ext cx="2800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앞으로 프로그래밍 하기 위한 초기 설정 단계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 err="1"/>
              <a:t>아두이노에만</a:t>
            </a:r>
            <a:r>
              <a:rPr lang="ko-KR" altLang="en-US" dirty="0"/>
              <a:t> 있음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59E56A-B422-9726-C0C4-2A8C15DAE454}"/>
              </a:ext>
            </a:extLst>
          </p:cNvPr>
          <p:cNvSpPr txBox="1"/>
          <p:nvPr/>
        </p:nvSpPr>
        <p:spPr>
          <a:xfrm>
            <a:off x="5036008" y="4499659"/>
            <a:ext cx="2800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전원이 인가된 후부터 계속 </a:t>
            </a:r>
            <a:r>
              <a:rPr lang="en-US" altLang="ko-KR" dirty="0"/>
              <a:t>＇</a:t>
            </a:r>
            <a:r>
              <a:rPr lang="ko-KR" altLang="en-US" dirty="0"/>
              <a:t>반복실행</a:t>
            </a:r>
            <a:r>
              <a:rPr lang="en-US" altLang="ko-KR" dirty="0"/>
              <a:t>’ </a:t>
            </a:r>
            <a:r>
              <a:rPr lang="ko-KR" altLang="en-US" dirty="0"/>
              <a:t>되는 코드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0872EF8-0C5A-EF84-4CF7-468EDE9F57BF}"/>
              </a:ext>
            </a:extLst>
          </p:cNvPr>
          <p:cNvCxnSpPr>
            <a:endCxn id="11" idx="1"/>
          </p:cNvCxnSpPr>
          <p:nvPr/>
        </p:nvCxnSpPr>
        <p:spPr>
          <a:xfrm>
            <a:off x="4327525" y="3403600"/>
            <a:ext cx="33178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1E1F18E-9678-F506-5E80-AAF89B226D39}"/>
              </a:ext>
            </a:extLst>
          </p:cNvPr>
          <p:cNvCxnSpPr>
            <a:stCxn id="10" idx="2"/>
            <a:endCxn id="12" idx="1"/>
          </p:cNvCxnSpPr>
          <p:nvPr/>
        </p:nvCxnSpPr>
        <p:spPr>
          <a:xfrm>
            <a:off x="4800599" y="4822825"/>
            <a:ext cx="2354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6654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C5495B-6B31-2164-6FC6-B9483955C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종합실습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F5A390-C678-D0BE-11B1-1313C1AF2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8E2EB2-1849-1335-C341-CFD636E1B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60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604484-5485-689C-3B2A-FDE8A1C5CDB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56576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E6A75E-1CA4-2D94-C742-89D87ADBD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유용한 개념들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E1DB8D-5F5E-1432-1F8E-313D82DED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39DEE2-B250-9D64-F580-9DA01ED2D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61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CFE1B9-0C25-E07C-47DC-4F69F943043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525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A364C1-2C2E-3E0F-D6E1-D30654291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millis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9BC4B9-E667-A7A3-A27C-AA0C04322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874797-70DB-F5B1-B0D8-E5FB242F0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62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FED1B6-BE4F-CDF7-AF6E-3DD969FA835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2570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899EA-5EF6-22EC-9C99-50E8B1334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E364D-40B1-7394-CBFE-498B96A92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 DRAIN/COLLECTOR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C13DD94-1B32-7D0E-2D85-45F97F08A2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97563" y="1716510"/>
            <a:ext cx="7053522" cy="48514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DD66F4-3694-0CFD-694D-468D78C6F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63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D64F49-1F43-1B60-5733-BC368E5D801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39A6B4-6AC0-E4E6-C10E-7914D5BEEE74}"/>
              </a:ext>
            </a:extLst>
          </p:cNvPr>
          <p:cNvSpPr/>
          <p:nvPr/>
        </p:nvSpPr>
        <p:spPr>
          <a:xfrm>
            <a:off x="3064932" y="3388928"/>
            <a:ext cx="2543479" cy="26162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1F2F92-E822-350A-854A-4C9D85FADB77}"/>
              </a:ext>
            </a:extLst>
          </p:cNvPr>
          <p:cNvSpPr/>
          <p:nvPr/>
        </p:nvSpPr>
        <p:spPr>
          <a:xfrm>
            <a:off x="6401268" y="3388928"/>
            <a:ext cx="1878904" cy="26162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C7A9EC-62FC-88FB-3F4D-83DEC6FA4411}"/>
              </a:ext>
            </a:extLst>
          </p:cNvPr>
          <p:cNvSpPr txBox="1"/>
          <p:nvPr/>
        </p:nvSpPr>
        <p:spPr>
          <a:xfrm>
            <a:off x="3115734" y="3471333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3.3V</a:t>
            </a:r>
            <a:endParaRPr lang="ko-KR" altLang="en-US" sz="1400" b="1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D1A123-0260-E2F8-6579-C162C1BFB1A8}"/>
              </a:ext>
            </a:extLst>
          </p:cNvPr>
          <p:cNvSpPr txBox="1"/>
          <p:nvPr/>
        </p:nvSpPr>
        <p:spPr>
          <a:xfrm>
            <a:off x="7629157" y="3475566"/>
            <a:ext cx="638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5.0V</a:t>
            </a:r>
            <a:endParaRPr lang="ko-KR" altLang="en-US" sz="1400" b="1" dirty="0"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58078E-C534-552E-26EB-C5FF51273BFB}"/>
              </a:ext>
            </a:extLst>
          </p:cNvPr>
          <p:cNvSpPr txBox="1"/>
          <p:nvPr/>
        </p:nvSpPr>
        <p:spPr>
          <a:xfrm>
            <a:off x="3816336" y="4801179"/>
            <a:ext cx="1040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ON/OFF</a:t>
            </a:r>
            <a:endParaRPr lang="ko-KR" altLang="en-US" sz="1400" b="1" dirty="0">
              <a:solidFill>
                <a:schemeClr val="tx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4690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11876D-6D68-C370-7AAC-FFD805A20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링크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26768F-E40E-B2CD-CC9A-ECB4D9AC0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https://blog.naver.com/specialist0/221052694874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8806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27831A-751B-E9C2-7784-D6DC39463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디지털 입출력</a:t>
            </a:r>
            <a:r>
              <a:rPr lang="en-US" altLang="ko-KR" dirty="0"/>
              <a:t>(LED </a:t>
            </a:r>
            <a:r>
              <a:rPr lang="ko-KR" altLang="en-US" dirty="0"/>
              <a:t>제어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3B634E-00A8-5B5E-5ED4-56405CA63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40" y="1602695"/>
            <a:ext cx="3786480" cy="3959905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0C160A12-6361-D132-45AA-C6B9FACF5275}"/>
              </a:ext>
            </a:extLst>
          </p:cNvPr>
          <p:cNvSpPr/>
          <p:nvPr/>
        </p:nvSpPr>
        <p:spPr>
          <a:xfrm>
            <a:off x="1574800" y="4318000"/>
            <a:ext cx="1657350" cy="47625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D4AF02F-71AF-1E6B-E2AD-B634E397D664}"/>
              </a:ext>
            </a:extLst>
          </p:cNvPr>
          <p:cNvCxnSpPr>
            <a:cxnSpLocks/>
          </p:cNvCxnSpPr>
          <p:nvPr/>
        </p:nvCxnSpPr>
        <p:spPr>
          <a:xfrm flipV="1">
            <a:off x="3232150" y="4191000"/>
            <a:ext cx="1866900" cy="31115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C91470-B3C7-D23D-F12F-E2F7A009CF6F}"/>
              </a:ext>
            </a:extLst>
          </p:cNvPr>
          <p:cNvSpPr txBox="1"/>
          <p:nvPr/>
        </p:nvSpPr>
        <p:spPr>
          <a:xfrm>
            <a:off x="5291760" y="3618167"/>
            <a:ext cx="4411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delay()</a:t>
            </a:r>
            <a:r>
              <a:rPr lang="ko-KR" altLang="en-US" dirty="0"/>
              <a:t>함수 </a:t>
            </a:r>
            <a:r>
              <a:rPr lang="en-US" altLang="ko-KR" dirty="0"/>
              <a:t>/ </a:t>
            </a:r>
            <a:r>
              <a:rPr lang="ko-KR" altLang="en-US" dirty="0"/>
              <a:t>단위 </a:t>
            </a:r>
            <a:r>
              <a:rPr lang="en-US" altLang="ko-KR" dirty="0"/>
              <a:t>milliseconds</a:t>
            </a:r>
          </a:p>
          <a:p>
            <a:endParaRPr lang="en-US" altLang="ko-KR" dirty="0"/>
          </a:p>
          <a:p>
            <a:r>
              <a:rPr lang="ko-KR" altLang="en-US" dirty="0"/>
              <a:t>해당 코드가 실행되면 </a:t>
            </a:r>
            <a:r>
              <a:rPr lang="en-US" altLang="ko-KR" dirty="0" err="1"/>
              <a:t>mcu</a:t>
            </a:r>
            <a:r>
              <a:rPr lang="ko-KR" altLang="en-US" dirty="0"/>
              <a:t>는 </a:t>
            </a:r>
            <a:r>
              <a:rPr lang="ko-KR" altLang="en-US" dirty="0" err="1"/>
              <a:t>아무작업을</a:t>
            </a:r>
            <a:r>
              <a:rPr lang="ko-KR" altLang="en-US" dirty="0"/>
              <a:t> 수행하지 않음</a:t>
            </a:r>
            <a:r>
              <a:rPr lang="en-US" altLang="ko-KR" dirty="0"/>
              <a:t>(while(1); </a:t>
            </a:r>
            <a:r>
              <a:rPr lang="ko-KR" altLang="en-US" dirty="0"/>
              <a:t>문 작동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02992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CAEC3-C060-4B33-41A6-5BEAF94BC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디지털 입출력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55649F-F9B2-41A5-92D0-4DBDBC643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실습</a:t>
            </a:r>
            <a:r>
              <a:rPr lang="en-US" altLang="ko-KR" dirty="0"/>
              <a:t>1. led 5</a:t>
            </a:r>
            <a:r>
              <a:rPr lang="ko-KR" altLang="en-US" dirty="0"/>
              <a:t>개를 일정시간 간격으로 순차적으로 점등되게 해보세요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실습</a:t>
            </a:r>
            <a:r>
              <a:rPr lang="en-US" altLang="ko-KR" dirty="0"/>
              <a:t>2. led 5</a:t>
            </a:r>
            <a:r>
              <a:rPr lang="ko-KR" altLang="en-US" dirty="0"/>
              <a:t>개를 랜덤하게 점등되게 해보세요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19F481-09BB-B84E-C2F8-83D46B816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57F151-D295-E766-6614-DC715205BC8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95ED6E-7B0F-4B6C-9908-106DB9E81E69}" type="datetime1">
              <a:rPr lang="ko-KR" altLang="en-US" smtClean="0"/>
              <a:pPr/>
              <a:t>2025-01-14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1945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FF1769-C01C-5A5A-1440-502658BF9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디지털 입출력</a:t>
            </a:r>
            <a:r>
              <a:rPr lang="en-US" altLang="ko-KR" dirty="0"/>
              <a:t>(</a:t>
            </a:r>
            <a:r>
              <a:rPr lang="ko-KR" altLang="en-US" dirty="0"/>
              <a:t>버튼 입력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026" name="Picture 2" descr="도매 6 × 6mm 택트 스위치 4 핀 푸시 버튼 전술 스위치,6 × 6mm 택트 스위치 4 핀 푸시 버튼 전술 스위치 공장">
            <a:extLst>
              <a:ext uri="{FF2B5EF4-FFF2-40B4-BE49-F238E27FC236}">
                <a16:creationId xmlns:a16="http://schemas.microsoft.com/office/drawing/2014/main" id="{B806E47B-F4CD-130E-C122-B37A9BC61E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805" y="1102211"/>
            <a:ext cx="2764248" cy="276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duino, 스위치 다루기">
            <a:extLst>
              <a:ext uri="{FF2B5EF4-FFF2-40B4-BE49-F238E27FC236}">
                <a16:creationId xmlns:a16="http://schemas.microsoft.com/office/drawing/2014/main" id="{84EEF903-BC58-02EE-6B1A-93A2FAA86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604" y="2302272"/>
            <a:ext cx="5076825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디바이스마트,스위치/부저/전기부품 &gt; 스위치 &gt; Tact 스위치(SMD타입),NW3 (New3),마이크로 택트 스위치 [NW3-A06-B3],Tact 스위치 / SMD TYPE / DC 12V / 50mA / 6.1mm*3.7mm / 작은 사이즈 SMD 택트 스위치. 벌크 포장, 대량 구매시 릴 판매 가능(별도문의), 릴 판매 단위 : 3000개">
            <a:extLst>
              <a:ext uri="{FF2B5EF4-FFF2-40B4-BE49-F238E27FC236}">
                <a16:creationId xmlns:a16="http://schemas.microsoft.com/office/drawing/2014/main" id="{F652C59B-19C7-1160-FAD8-67106B23D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8534"/>
            <a:ext cx="326390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9FC9898-F28A-D3B9-4720-8D6793961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646" y="3555356"/>
            <a:ext cx="3170767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6B9465B-1DAC-7C83-603F-1F7CCD05F188}"/>
              </a:ext>
            </a:extLst>
          </p:cNvPr>
          <p:cNvSpPr txBox="1">
            <a:spLocks/>
          </p:cNvSpPr>
          <p:nvPr/>
        </p:nvSpPr>
        <p:spPr>
          <a:xfrm>
            <a:off x="4033755" y="5657850"/>
            <a:ext cx="3521010" cy="597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다양한 버튼의 종류</a:t>
            </a:r>
          </a:p>
        </p:txBody>
      </p:sp>
    </p:spTree>
    <p:extLst>
      <p:ext uri="{BB962C8B-B14F-4D97-AF65-F5344CB8AC3E}">
        <p14:creationId xmlns:p14="http://schemas.microsoft.com/office/powerpoint/2010/main" val="350491813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메이플스토리"/>
        <a:ea typeface="메이플스토리"/>
        <a:cs typeface=""/>
      </a:majorFont>
      <a:minorFont>
        <a:latin typeface="메이플스토리"/>
        <a:ea typeface="메이플스토리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9835</TotalTime>
  <Words>1909</Words>
  <Application>Microsoft Office PowerPoint</Application>
  <PresentationFormat>와이드스크린</PresentationFormat>
  <Paragraphs>438</Paragraphs>
  <Slides>64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3" baseType="lpstr">
      <vt:lpstr>G마켓 산스 TTF Bold</vt:lpstr>
      <vt:lpstr>G마켓 산스 TTF Medium</vt:lpstr>
      <vt:lpstr>se-nanumgothic</vt:lpstr>
      <vt:lpstr>맑은 고딕</vt:lpstr>
      <vt:lpstr>메이플스토리</vt:lpstr>
      <vt:lpstr>Arial</vt:lpstr>
      <vt:lpstr>Rastanty Cortez</vt:lpstr>
      <vt:lpstr>Wingdings</vt:lpstr>
      <vt:lpstr>1_Office 테마</vt:lpstr>
      <vt:lpstr>아두이노 강의 목표</vt:lpstr>
      <vt:lpstr>데이터시트보는법</vt:lpstr>
      <vt:lpstr>데이터시트보는법</vt:lpstr>
      <vt:lpstr>데이터시트보는법</vt:lpstr>
      <vt:lpstr>디지털 입출력(LED 제어)</vt:lpstr>
      <vt:lpstr>디지털 입출력(LED 제어)</vt:lpstr>
      <vt:lpstr>디지털 입출력(LED 제어)</vt:lpstr>
      <vt:lpstr>디지털 입출력 실습</vt:lpstr>
      <vt:lpstr>디지털 입출력(버튼 입력)</vt:lpstr>
      <vt:lpstr>플로팅 현상</vt:lpstr>
      <vt:lpstr>풀업저항 풀다운 저항</vt:lpstr>
      <vt:lpstr>디지털 입출력(버튼 입력)</vt:lpstr>
      <vt:lpstr>디지털 입출력(버튼 입력)</vt:lpstr>
      <vt:lpstr>디지털 입출력 실습</vt:lpstr>
      <vt:lpstr>시리얼모니터</vt:lpstr>
      <vt:lpstr>PWM 제어</vt:lpstr>
      <vt:lpstr>PWM 제어</vt:lpstr>
      <vt:lpstr>PWM 제어</vt:lpstr>
      <vt:lpstr>LED 밝기 제어</vt:lpstr>
      <vt:lpstr>LED 밝기 제어</vt:lpstr>
      <vt:lpstr>LED 밝기 제어</vt:lpstr>
      <vt:lpstr>LED 밝기 제어</vt:lpstr>
      <vt:lpstr>PWM 제어</vt:lpstr>
      <vt:lpstr>pwm 실습</vt:lpstr>
      <vt:lpstr>PWM 제어(서보모터)</vt:lpstr>
      <vt:lpstr>PWM 제어(서보모터)</vt:lpstr>
      <vt:lpstr>PWM 제어(서보모터)</vt:lpstr>
      <vt:lpstr>PWM 제어(서보모터)</vt:lpstr>
      <vt:lpstr>타이머/카운터</vt:lpstr>
      <vt:lpstr>타이머/카운터(AVR 코어)</vt:lpstr>
      <vt:lpstr>타이머/카운터</vt:lpstr>
      <vt:lpstr>PowerPoint 프레젠테이션</vt:lpstr>
      <vt:lpstr>아날로그 입력</vt:lpstr>
      <vt:lpstr>아날로그 입력</vt:lpstr>
      <vt:lpstr>아날로그입력 실습</vt:lpstr>
      <vt:lpstr>pwm+아날로그입력 실습</vt:lpstr>
      <vt:lpstr>시리얼통신(하드웨어)</vt:lpstr>
      <vt:lpstr>시리얼통신(하드웨어)</vt:lpstr>
      <vt:lpstr>시리얼통신(소프트웨어)</vt:lpstr>
      <vt:lpstr>시리얼통신(소프트웨어)</vt:lpstr>
      <vt:lpstr>PowerPoint 프레젠테이션</vt:lpstr>
      <vt:lpstr>UART 구조</vt:lpstr>
      <vt:lpstr>시리얼통신(하드웨어) 실습</vt:lpstr>
      <vt:lpstr>시리얼통신(소프트웨어) 실습</vt:lpstr>
      <vt:lpstr>I2C</vt:lpstr>
      <vt:lpstr>I2C</vt:lpstr>
      <vt:lpstr>I2C</vt:lpstr>
      <vt:lpstr>I2C</vt:lpstr>
      <vt:lpstr>PowerPoint 프레젠테이션</vt:lpstr>
      <vt:lpstr>PowerPoint 프레젠테이션</vt:lpstr>
      <vt:lpstr>I2C 아두이노 라이브러리</vt:lpstr>
      <vt:lpstr>I2C 아두이노 라이브러리 실습</vt:lpstr>
      <vt:lpstr>I2C 아두이노 라이브러리 실습</vt:lpstr>
      <vt:lpstr>I2C 실습</vt:lpstr>
      <vt:lpstr>SPI</vt:lpstr>
      <vt:lpstr>PowerPoint 프레젠테이션</vt:lpstr>
      <vt:lpstr>PowerPoint 프레젠테이션</vt:lpstr>
      <vt:lpstr>SPI실습</vt:lpstr>
      <vt:lpstr>wifi 연결</vt:lpstr>
      <vt:lpstr>종합실습</vt:lpstr>
      <vt:lpstr>유용한 개념들</vt:lpstr>
      <vt:lpstr>millis()</vt:lpstr>
      <vt:lpstr>OPEN DRAIN/COLLECTOR</vt:lpstr>
      <vt:lpstr>참고 링크…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On Coding</dc:creator>
  <cp:lastModifiedBy>석화 정</cp:lastModifiedBy>
  <cp:revision>345</cp:revision>
  <dcterms:created xsi:type="dcterms:W3CDTF">2024-10-23T01:56:35Z</dcterms:created>
  <dcterms:modified xsi:type="dcterms:W3CDTF">2025-01-14T07:17:49Z</dcterms:modified>
</cp:coreProperties>
</file>